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90" r:id="rId2"/>
  </p:sldMasterIdLst>
  <p:notesMasterIdLst>
    <p:notesMasterId r:id="rId32"/>
  </p:notesMasterIdLst>
  <p:handoutMasterIdLst>
    <p:handoutMasterId r:id="rId33"/>
  </p:handoutMasterIdLst>
  <p:sldIdLst>
    <p:sldId id="256" r:id="rId3"/>
    <p:sldId id="276" r:id="rId4"/>
    <p:sldId id="278" r:id="rId5"/>
    <p:sldId id="279" r:id="rId6"/>
    <p:sldId id="292" r:id="rId7"/>
    <p:sldId id="293" r:id="rId8"/>
    <p:sldId id="294" r:id="rId9"/>
    <p:sldId id="296" r:id="rId10"/>
    <p:sldId id="274" r:id="rId11"/>
    <p:sldId id="265" r:id="rId12"/>
    <p:sldId id="263" r:id="rId13"/>
    <p:sldId id="264" r:id="rId14"/>
    <p:sldId id="257" r:id="rId15"/>
    <p:sldId id="295" r:id="rId16"/>
    <p:sldId id="289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0" r:id="rId26"/>
    <p:sldId id="270" r:id="rId27"/>
    <p:sldId id="271" r:id="rId28"/>
    <p:sldId id="290" r:id="rId29"/>
    <p:sldId id="291" r:id="rId30"/>
    <p:sldId id="277" r:id="rId31"/>
  </p:sldIdLst>
  <p:sldSz cx="9144000" cy="6858000" type="screen4x3"/>
  <p:notesSz cx="7010400" cy="9372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0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78" autoAdjust="0"/>
    <p:restoredTop sz="80495" autoAdjust="0"/>
  </p:normalViewPr>
  <p:slideViewPr>
    <p:cSldViewPr>
      <p:cViewPr>
        <p:scale>
          <a:sx n="90" d="100"/>
          <a:sy n="90" d="100"/>
        </p:scale>
        <p:origin x="-1072" y="-1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598" y="-108"/>
      </p:cViewPr>
      <p:guideLst>
        <p:guide orient="horz" pos="2952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handoutMaster" Target="handoutMasters/handout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02700"/>
            <a:ext cx="303847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902700"/>
            <a:ext cx="303847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fld id="{3B201448-CC6A-4AB6-B956-3D4DE46E25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9338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703263"/>
            <a:ext cx="4686300" cy="3514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52938"/>
            <a:ext cx="560705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02700"/>
            <a:ext cx="303847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902700"/>
            <a:ext cx="3038475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pPr>
              <a:defRPr/>
            </a:pPr>
            <a:fld id="{F25E539A-E3FC-4071-8BE7-9FBF928D03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5024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F32D27-A4E6-4536-BFB6-2A96C9E36E4E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D46F8A-3A07-4026-9722-2A4EC8C60272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8182D7-C595-B24E-8C60-FA544B5C7D8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0408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Studio, Module Builder, and such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5E539A-E3FC-4071-8BE7-9FBF928D034B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7237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40E3293F-9458-481D-9C61-D1693A7BF94E}" type="datetime1">
              <a:rPr lang="en-US" smtClean="0"/>
              <a:pPr>
                <a:defRPr/>
              </a:pPr>
              <a:t>7/22/11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Copyright©2008 SugarCRM,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6AD226-3461-4B68-A65E-C01A87899B64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SugarCRM?</a:t>
            </a:r>
            <a:r>
              <a:rPr lang="en-US" baseline="0" dirty="0" smtClean="0"/>
              <a:t> – What is CRM, who we are, various flavors.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Why Build on SugarCRM – Talk about the components that make this an attractive platform to build on</a:t>
            </a:r>
          </a:p>
          <a:p>
            <a:endParaRPr lang="en-US" baseline="0" dirty="0" smtClean="0"/>
          </a:p>
          <a:p>
            <a:r>
              <a:rPr lang="en-US" baseline="0" dirty="0" smtClean="0"/>
              <a:t>Examples – Live demo of using Studio / MB with Sugar, then showing off an already built application.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8182D7-C595-B24E-8C60-FA544B5C7D8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176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CRM stands for </a:t>
            </a:r>
          </a:p>
          <a:p>
            <a:endParaRPr lang="en-US" dirty="0" smtClean="0"/>
          </a:p>
          <a:p>
            <a:r>
              <a:rPr lang="en-US" dirty="0" smtClean="0"/>
              <a:t>&lt;CLICK</a:t>
            </a:r>
            <a:r>
              <a:rPr lang="en-US" baseline="0" dirty="0" smtClean="0"/>
              <a:t>&gt; Customer</a:t>
            </a:r>
          </a:p>
          <a:p>
            <a:endParaRPr lang="en-US" baseline="0" dirty="0" smtClean="0"/>
          </a:p>
          <a:p>
            <a:r>
              <a:rPr lang="en-US" baseline="0" dirty="0" smtClean="0"/>
              <a:t>&lt;CLICK&gt; Relationship </a:t>
            </a:r>
          </a:p>
          <a:p>
            <a:endParaRPr lang="en-US" baseline="0" dirty="0" smtClean="0"/>
          </a:p>
          <a:p>
            <a:r>
              <a:rPr lang="en-US" baseline="0" dirty="0" smtClean="0"/>
              <a:t>&lt;CLICK&gt; Management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8182D7-C595-B24E-8C60-FA544B5C7D8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692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CRM is not about technology but</a:t>
            </a:r>
            <a:r>
              <a:rPr lang="en-US" baseline="0" dirty="0" smtClean="0"/>
              <a:t> </a:t>
            </a:r>
            <a:r>
              <a:rPr lang="en-US" dirty="0" smtClean="0"/>
              <a:t>all about</a:t>
            </a:r>
            <a:r>
              <a:rPr lang="en-US" baseline="0" dirty="0" smtClean="0"/>
              <a:t> Customers, YOUR Customers.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8182D7-C595-B24E-8C60-FA544B5C7D8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040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CRM help</a:t>
            </a:r>
            <a:r>
              <a:rPr lang="en-US" baseline="0" dirty="0" smtClean="0"/>
              <a:t> YOU grown and retain YOUR customers</a:t>
            </a:r>
          </a:p>
          <a:p>
            <a:endParaRPr lang="en-US" baseline="0" dirty="0" smtClean="0"/>
          </a:p>
          <a:p>
            <a:r>
              <a:rPr lang="en-US" baseline="0" dirty="0" smtClean="0"/>
              <a:t>So, what are the different ways YOU grown and retain YOUR customers?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8182D7-C595-B24E-8C60-FA544B5C7D8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0163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SugarCRM is this solution.  SugarCRM is worlds</a:t>
            </a:r>
            <a:r>
              <a:rPr lang="en-US" baseline="0" dirty="0" smtClean="0"/>
              <a:t> fastest growing CRM company</a:t>
            </a:r>
          </a:p>
          <a:p>
            <a:endParaRPr lang="en-US" baseline="0" dirty="0" smtClean="0"/>
          </a:p>
          <a:p>
            <a:r>
              <a:rPr lang="en-US" baseline="0" dirty="0" smtClean="0"/>
              <a:t>&lt;CLICK&gt; we are the world’s leading provider of Open Source CRM solutions.  We are financially secure and have been cash flow positive since September 2010.  SugarCRM is a privately held company, backed by some of the best venture capital firms in world.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&lt;CLICK&gt; SugarCRM has </a:t>
            </a:r>
            <a:r>
              <a:rPr lang="en-US" baseline="0" dirty="0" err="1" smtClean="0"/>
              <a:t>enourmous</a:t>
            </a:r>
            <a:r>
              <a:rPr lang="en-US" baseline="0" dirty="0" smtClean="0"/>
              <a:t> market traction.  In fact, with over 7,000 customers world wide and over 700,000 end users, SugarCRM is the 3</a:t>
            </a:r>
            <a:r>
              <a:rPr lang="en-US" baseline="30000" dirty="0" smtClean="0"/>
              <a:t>rd</a:t>
            </a:r>
            <a:r>
              <a:rPr lang="en-US" baseline="0" dirty="0" smtClean="0"/>
              <a:t> biggest CRM company according to a recent discussion we had with Gartner.  Salesforce has 2.5M users, Microsoft Dynamics has over 1M users and SugarCRM is 3</a:t>
            </a:r>
            <a:r>
              <a:rPr lang="en-US" baseline="30000" dirty="0" smtClean="0"/>
              <a:t>rd</a:t>
            </a:r>
            <a:r>
              <a:rPr lang="en-US" baseline="0" dirty="0" smtClean="0"/>
              <a:t> with over 700,000 users.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&lt;CLICK&gt; SugarCRM has also seen some wonderful momentum in the 2010 with revenue growth of over 50% from FY 2009 to FY 2010.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8182D7-C595-B24E-8C60-FA544B5C7D8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222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CRM model defines most business activity</a:t>
            </a:r>
          </a:p>
          <a:p>
            <a:r>
              <a:rPr lang="en-US" dirty="0" smtClean="0"/>
              <a:t>SugarCRM is designed to be a team player with other applications and services</a:t>
            </a:r>
          </a:p>
          <a:p>
            <a:r>
              <a:rPr lang="en-US" dirty="0" smtClean="0"/>
              <a:t>SugarCRM provides most of the common business application items you need</a:t>
            </a:r>
          </a:p>
          <a:p>
            <a:r>
              <a:rPr lang="en-US" dirty="0" smtClean="0"/>
              <a:t>SugarCRM is built upon the tried and true LAMP platform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Every business has people they deal with ( clients, customers, accounts, etc )</a:t>
            </a:r>
          </a:p>
          <a:p>
            <a:pPr lvl="1"/>
            <a:r>
              <a:rPr lang="en-US" dirty="0" smtClean="0"/>
              <a:t>Every business has stuff with those people ( calls, meetings, tasks, and emails ) to manage in relationship with their people ( customers, clients, accounts ).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Extensive web services API</a:t>
            </a:r>
          </a:p>
          <a:p>
            <a:pPr lvl="1"/>
            <a:r>
              <a:rPr lang="en-US" dirty="0" smtClean="0"/>
              <a:t>Connectors API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5E539A-E3FC-4071-8BE7-9FBF928D034B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28650" lvl="1" indent="-171450">
              <a:buFont typeface="Arial"/>
              <a:buChar char="•"/>
            </a:pPr>
            <a:r>
              <a:rPr lang="en-US" dirty="0" smtClean="0"/>
              <a:t>Deals with interactions with their customers</a:t>
            </a:r>
          </a:p>
          <a:p>
            <a:pPr marL="628650" lvl="1" indent="-171450">
              <a:buFont typeface="Arial"/>
              <a:buChar char="•"/>
            </a:pPr>
            <a:r>
              <a:rPr lang="en-US" dirty="0" smtClean="0"/>
              <a:t>Manages the growth and activity of their customers</a:t>
            </a:r>
          </a:p>
          <a:p>
            <a:pPr marL="628650" lvl="1" indent="-171450">
              <a:buFont typeface="Arial"/>
              <a:buChar char="•"/>
            </a:pPr>
            <a:r>
              <a:rPr lang="en-US" dirty="0" smtClean="0"/>
              <a:t>Provides reporting on their customers and services</a:t>
            </a:r>
          </a:p>
          <a:p>
            <a:pPr marL="628650" lvl="1" indent="-171450">
              <a:buFont typeface="Arial"/>
              <a:buChar char="•"/>
            </a:pPr>
            <a:r>
              <a:rPr lang="en-US" dirty="0" smtClean="0"/>
              <a:t>Simplifies communication between different areas in the company.</a:t>
            </a:r>
          </a:p>
          <a:p>
            <a:pPr marL="628650" lvl="1" indent="-171450">
              <a:buFont typeface="Arial"/>
              <a:buChar char="•"/>
            </a:pPr>
            <a:r>
              <a:rPr lang="en-US" dirty="0" smtClean="0"/>
              <a:t>Makes manual processes and workflows faster and more automatic.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5E539A-E3FC-4071-8BE7-9FBF928D034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8810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28650" lvl="1" indent="-171450">
              <a:buFont typeface="Arial"/>
              <a:buChar char="•"/>
            </a:pPr>
            <a:r>
              <a:rPr lang="en-US" dirty="0" smtClean="0"/>
              <a:t>User authentication / management</a:t>
            </a:r>
          </a:p>
          <a:p>
            <a:pPr marL="628650" lvl="1" indent="-171450">
              <a:buFont typeface="Arial"/>
              <a:buChar char="•"/>
            </a:pPr>
            <a:r>
              <a:rPr lang="en-US" dirty="0" smtClean="0"/>
              <a:t>CRUD style user interface ( Create Retrieve Update Delete )</a:t>
            </a:r>
          </a:p>
          <a:p>
            <a:pPr marL="628650" lvl="1" indent="-171450">
              <a:buFont typeface="Arial"/>
              <a:buChar char="•"/>
            </a:pPr>
            <a:r>
              <a:rPr lang="en-US" dirty="0" smtClean="0"/>
              <a:t>Support Import/Exporting of data</a:t>
            </a:r>
          </a:p>
          <a:p>
            <a:pPr marL="628650" lvl="1" indent="-171450">
              <a:buFont typeface="Arial"/>
              <a:buChar char="•"/>
            </a:pPr>
            <a:r>
              <a:rPr lang="en-US" dirty="0" smtClean="0"/>
              <a:t>Customizable interface to accommodate future growth needs</a:t>
            </a:r>
          </a:p>
          <a:p>
            <a:pPr marL="171450" indent="-171450">
              <a:buFont typeface="Arial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5E539A-E3FC-4071-8BE7-9FBF928D034B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106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0" y="6705600"/>
            <a:ext cx="762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700" smtClean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642F28E0-0420-493C-A30B-55C16ABFE36C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6980" y="6705600"/>
            <a:ext cx="1981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700" smtClean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</a:lstStyle>
          <a:p>
            <a:pPr algn="l"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42020" y="6705600"/>
            <a:ext cx="381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700" smtClean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C0EE9319-A05F-4F97-84CC-6575E260F0B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53200"/>
            <a:ext cx="990600" cy="168275"/>
          </a:xfrm>
        </p:spPr>
        <p:txBody>
          <a:bodyPr lIns="0"/>
          <a:lstStyle>
            <a:lvl1pPr>
              <a:defRPr smtClean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9C67D1A4-7296-4A47-827B-24321EE3F463}" type="datetime1">
              <a:rPr lang="en-US" smtClean="0"/>
              <a:pPr>
                <a:defRPr/>
              </a:pPr>
              <a:t>7/22/11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743200" y="6553200"/>
            <a:ext cx="2286000" cy="168275"/>
          </a:xfrm>
        </p:spPr>
        <p:txBody>
          <a:bodyPr/>
          <a:lstStyle>
            <a:lvl1pPr>
              <a:defRPr dirty="0" smtClean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5867400" y="6553200"/>
            <a:ext cx="762000" cy="168275"/>
          </a:xfrm>
        </p:spPr>
        <p:txBody>
          <a:bodyPr rIns="0"/>
          <a:lstStyle>
            <a:lvl1pPr>
              <a:defRPr smtClean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95D1FCDB-B38B-441C-836C-8ACED77E999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4572000" y="3276600"/>
            <a:ext cx="4572000" cy="1588"/>
          </a:xfrm>
          <a:prstGeom prst="line">
            <a:avLst/>
          </a:prstGeom>
          <a:ln w="34925">
            <a:solidFill>
              <a:srgbClr val="C60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5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4724400" y="152400"/>
            <a:ext cx="4191000" cy="2971800"/>
          </a:xfrm>
        </p:spPr>
        <p:txBody>
          <a:bodyPr lIns="91440" rIns="91440" anchor="b"/>
          <a:lstStyle>
            <a:lvl1pPr algn="l">
              <a:defRPr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724400" y="3429000"/>
            <a:ext cx="4191000" cy="1524000"/>
          </a:xfrm>
        </p:spPr>
        <p:txBody>
          <a:bodyPr/>
          <a:lstStyle>
            <a:lvl1pPr marL="0" indent="0" algn="l">
              <a:buFontTx/>
              <a:buNone/>
              <a:defRPr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705600"/>
            <a:ext cx="762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700" smtClean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6EC42D42-F222-4F4C-AA47-9F27AC460100}" type="datetime1">
              <a:rPr lang="en-US" smtClean="0"/>
              <a:pPr>
                <a:defRPr/>
              </a:pPr>
              <a:t>7/22/11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38200" y="6705600"/>
            <a:ext cx="1981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700" smtClean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705600"/>
            <a:ext cx="381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700" smtClean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C0EE9319-A05F-4F97-84CC-6575E260F0B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203B-1037-417C-929F-3C1D9D37B34E}" type="datetime1">
              <a:rPr lang="en-US" smtClean="0"/>
              <a:t>7/22/11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©2011 SugarCRM Inc.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9D70-F935-0A4D-BDF0-1AA0CE9204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475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4572000" y="3276600"/>
            <a:ext cx="4572000" cy="1588"/>
          </a:xfrm>
          <a:prstGeom prst="line">
            <a:avLst/>
          </a:prstGeom>
          <a:ln w="34925">
            <a:solidFill>
              <a:srgbClr val="C60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5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4724400" y="152400"/>
            <a:ext cx="4191000" cy="2971800"/>
          </a:xfrm>
        </p:spPr>
        <p:txBody>
          <a:bodyPr lIns="91440" rIns="91440" anchor="b"/>
          <a:lstStyle>
            <a:lvl1pPr algn="l">
              <a:defRPr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724400" y="3429000"/>
            <a:ext cx="4191000" cy="1524000"/>
          </a:xfrm>
        </p:spPr>
        <p:txBody>
          <a:bodyPr/>
          <a:lstStyle>
            <a:lvl1pPr marL="0" indent="0" algn="l">
              <a:buFontTx/>
              <a:buNone/>
              <a:defRPr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705600"/>
            <a:ext cx="762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700" smtClean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6EC42D42-F222-4F4C-AA47-9F27AC460100}" type="datetime1">
              <a:rPr lang="en-US" smtClean="0"/>
              <a:pPr>
                <a:defRPr/>
              </a:pPr>
              <a:t>7/22/11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38200" y="6705600"/>
            <a:ext cx="1981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700" smtClean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705600"/>
            <a:ext cx="381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700" smtClean="0">
                <a:solidFill>
                  <a:schemeClr val="bg2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C0EE9319-A05F-4F97-84CC-6575E260F0B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924800" y="6613525"/>
            <a:ext cx="685800" cy="1524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DD980E-67B2-485E-8234-397C316DB715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5943600" y="6613525"/>
            <a:ext cx="1981200" cy="15240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613525"/>
            <a:ext cx="533400" cy="152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639B94-511B-47AB-9AAE-C8413157FB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8382000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90C0E-392E-43F8-9F4D-D560F9EB426E}" type="datetime1">
              <a:rPr lang="en-US" smtClean="0"/>
              <a:pPr>
                <a:defRPr/>
              </a:pPr>
              <a:t>7/22/11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E6E40-D056-4710-82FA-43EB0C8100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21871-A124-4EF5-9C48-D5A906B9A1F1}" type="datetime1">
              <a:rPr lang="en-US" smtClean="0"/>
              <a:pPr>
                <a:defRPr/>
              </a:pPr>
              <a:t>7/22/11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04B4B-CFB4-4FA5-BBC7-978C932767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67D1A4-7296-4A47-827B-24321EE3F463}" type="datetime1">
              <a:rPr lang="en-US" smtClean="0"/>
              <a:pPr>
                <a:defRPr/>
              </a:pPr>
              <a:t>7/22/11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1FCDB-B38B-441C-836C-8ACED77E99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586740" y="3886200"/>
            <a:ext cx="7970520" cy="1143000"/>
          </a:xfrm>
        </p:spPr>
        <p:txBody>
          <a:bodyPr lIns="91440" rIns="91440"/>
          <a:lstStyle>
            <a:lvl1pPr algn="ctr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86740" y="5105400"/>
            <a:ext cx="7970520" cy="838200"/>
          </a:xfrm>
        </p:spPr>
        <p:txBody>
          <a:bodyPr anchor="ctr"/>
          <a:lstStyle>
            <a:lvl1pPr marL="0" indent="0" algn="ctr">
              <a:buFontTx/>
              <a:buNone/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858000" y="6705600"/>
            <a:ext cx="2286000" cy="152400"/>
          </a:xfrm>
        </p:spPr>
        <p:txBody>
          <a:bodyPr anchor="ctr"/>
          <a:lstStyle>
            <a:lvl1pPr algn="ctr">
              <a:defRPr sz="800" smtClean="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</p:spTree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20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5029200"/>
          </a:xfrm>
        </p:spPr>
        <p:txBody>
          <a:bodyPr/>
          <a:lstStyle>
            <a:lvl1pPr>
              <a:spcBef>
                <a:spcPts val="0"/>
              </a:spcBef>
              <a:buFontTx/>
              <a:buBlip>
                <a:blip r:embed="rId3"/>
              </a:buBlip>
              <a:defRPr/>
            </a:lvl1pPr>
            <a:lvl2pPr>
              <a:spcBef>
                <a:spcPts val="300"/>
              </a:spcBef>
              <a:buFontTx/>
              <a:buBlip>
                <a:blip r:embed="rId4"/>
              </a:buBlip>
              <a:defRPr/>
            </a:lvl2pPr>
            <a:lvl3pPr>
              <a:spcBef>
                <a:spcPts val="300"/>
              </a:spcBef>
              <a:buFontTx/>
              <a:buBlip>
                <a:blip r:embed="rId5"/>
              </a:buBlip>
              <a:defRPr/>
            </a:lvl3pPr>
            <a:lvl4pPr>
              <a:spcBef>
                <a:spcPts val="300"/>
              </a:spcBef>
              <a:defRPr/>
            </a:lvl4pPr>
            <a:lvl5pPr>
              <a:spcBef>
                <a:spcPts val="3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553200"/>
            <a:ext cx="990600" cy="168275"/>
          </a:xfrm>
        </p:spPr>
        <p:txBody>
          <a:bodyPr lIns="0"/>
          <a:lstStyle>
            <a:lvl1pPr>
              <a:defRPr smtClean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8CDD980E-67B2-485E-8234-397C316DB715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743200" y="6553200"/>
            <a:ext cx="2286000" cy="168275"/>
          </a:xfrm>
        </p:spPr>
        <p:txBody>
          <a:bodyPr/>
          <a:lstStyle>
            <a:lvl1pPr>
              <a:defRPr dirty="0" smtClean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5867400" y="6553200"/>
            <a:ext cx="762000" cy="168275"/>
          </a:xfrm>
        </p:spPr>
        <p:txBody>
          <a:bodyPr rIns="0"/>
          <a:lstStyle>
            <a:lvl1pPr>
              <a:defRPr smtClean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F2639B94-511B-47AB-9AAE-C8413157FB8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image" Target="../media/image1.png"/><Relationship Id="rId9" Type="http://schemas.openxmlformats.org/officeDocument/2006/relationships/image" Target="../media/image2.jpeg"/><Relationship Id="rId10" Type="http://schemas.openxmlformats.org/officeDocument/2006/relationships/image" Target="../media/image3.jpeg"/><Relationship Id="rId11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8" Type="http://schemas.openxmlformats.org/officeDocument/2006/relationships/image" Target="../media/image7.png"/><Relationship Id="rId9" Type="http://schemas.openxmlformats.org/officeDocument/2006/relationships/image" Target="../media/image2.jpeg"/><Relationship Id="rId10" Type="http://schemas.openxmlformats.org/officeDocument/2006/relationships/image" Target="../media/image3.jpeg"/><Relationship Id="rId11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52400"/>
            <a:ext cx="891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848600" y="6629400"/>
            <a:ext cx="762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7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3FC58F9-1CE7-45E4-A4A8-56C5C178F667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67400" y="6629400"/>
            <a:ext cx="1981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7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629400"/>
            <a:ext cx="381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7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0EE9319-A05F-4F97-84CC-6575E260F0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7" r:id="rId2"/>
    <p:sldLayoutId id="2147483689" r:id="rId3"/>
    <p:sldLayoutId id="2147483684" r:id="rId4"/>
    <p:sldLayoutId id="2147483685" r:id="rId5"/>
    <p:sldLayoutId id="2147483686" r:id="rId6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marL="346075" indent="-346075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0988" algn="l" rtl="0" eaLnBrk="0" fontAlgn="base" hangingPunct="0">
        <a:spcBef>
          <a:spcPct val="20000"/>
        </a:spcBef>
        <a:spcAft>
          <a:spcPct val="0"/>
        </a:spcAft>
        <a:buFont typeface="Arial" charset="0"/>
        <a:buBlip>
          <a:blip r:embed="rId10"/>
        </a:buBlip>
        <a:defRPr sz="2200">
          <a:solidFill>
            <a:schemeClr val="tx1"/>
          </a:solidFill>
          <a:latin typeface="+mn-lt"/>
        </a:defRPr>
      </a:lvl2pPr>
      <a:lvl3pPr marL="1082675" indent="-227013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Blip>
          <a:blip r:embed="rId11"/>
        </a:buBlip>
        <a:defRPr sz="2000">
          <a:solidFill>
            <a:schemeClr val="tx1"/>
          </a:solidFill>
          <a:latin typeface="+mn-lt"/>
        </a:defRPr>
      </a:lvl3pPr>
      <a:lvl4pPr marL="1482725" indent="-279400" algn="l" rtl="0" eaLnBrk="0" fontAlgn="base" hangingPunct="0">
        <a:spcBef>
          <a:spcPct val="20000"/>
        </a:spcBef>
        <a:spcAft>
          <a:spcPct val="0"/>
        </a:spcAft>
        <a:buSzPct val="85000"/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1828800" indent="-2301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▪"/>
        <a:defRPr sz="2000">
          <a:solidFill>
            <a:schemeClr val="tx1"/>
          </a:solidFill>
          <a:latin typeface="+mn-lt"/>
        </a:defRPr>
      </a:lvl5pPr>
      <a:lvl6pPr marL="2286000" indent="-2301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▪"/>
        <a:defRPr sz="2000">
          <a:solidFill>
            <a:schemeClr val="tx1"/>
          </a:solidFill>
          <a:latin typeface="+mn-lt"/>
        </a:defRPr>
      </a:lvl6pPr>
      <a:lvl7pPr marL="2743200" indent="-2301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▪"/>
        <a:defRPr sz="2000">
          <a:solidFill>
            <a:schemeClr val="tx1"/>
          </a:solidFill>
          <a:latin typeface="+mn-lt"/>
        </a:defRPr>
      </a:lvl7pPr>
      <a:lvl8pPr marL="3200400" indent="-2301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▪"/>
        <a:defRPr sz="2000">
          <a:solidFill>
            <a:schemeClr val="tx1"/>
          </a:solidFill>
          <a:latin typeface="+mn-lt"/>
        </a:defRPr>
      </a:lvl8pPr>
      <a:lvl9pPr marL="3657600" indent="-2301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▪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382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553200"/>
            <a:ext cx="990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smtClean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fld id="{B3FC58F9-1CE7-45E4-A4A8-56C5C178F667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6553200"/>
            <a:ext cx="2895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 smtClean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943600" y="6553200"/>
            <a:ext cx="762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smtClean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fld id="{C0EE9319-A05F-4F97-84CC-6575E260F0B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Arial" charset="0"/>
        </a:defRPr>
      </a:lvl9pPr>
    </p:titleStyle>
    <p:bodyStyle>
      <a:lvl1pPr marL="346075" indent="-346075" algn="l" rtl="0" eaLnBrk="1" fontAlgn="base" hangingPunct="1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0988" algn="l" rtl="0" eaLnBrk="1" fontAlgn="base" hangingPunct="1">
        <a:spcBef>
          <a:spcPct val="20000"/>
        </a:spcBef>
        <a:spcAft>
          <a:spcPct val="0"/>
        </a:spcAft>
        <a:buFont typeface="Arial" charset="0"/>
        <a:buBlip>
          <a:blip r:embed="rId10"/>
        </a:buBlip>
        <a:defRPr sz="2200">
          <a:solidFill>
            <a:schemeClr val="tx1"/>
          </a:solidFill>
          <a:latin typeface="+mn-lt"/>
        </a:defRPr>
      </a:lvl2pPr>
      <a:lvl3pPr marL="1082675" indent="-227013" algn="l" rtl="0" eaLnBrk="1" fontAlgn="base" hangingPunct="1">
        <a:spcBef>
          <a:spcPct val="20000"/>
        </a:spcBef>
        <a:spcAft>
          <a:spcPct val="0"/>
        </a:spcAft>
        <a:buSzPct val="75000"/>
        <a:buFont typeface="Wingdings" pitchFamily="2" charset="2"/>
        <a:buBlip>
          <a:blip r:embed="rId11"/>
        </a:buBlip>
        <a:defRPr sz="2000">
          <a:solidFill>
            <a:schemeClr val="tx1"/>
          </a:solidFill>
          <a:latin typeface="+mn-lt"/>
        </a:defRPr>
      </a:lvl3pPr>
      <a:lvl4pPr marL="1482725" indent="-279400" algn="l" rtl="0" eaLnBrk="1" fontAlgn="base" hangingPunct="1">
        <a:spcBef>
          <a:spcPct val="20000"/>
        </a:spcBef>
        <a:spcAft>
          <a:spcPct val="0"/>
        </a:spcAft>
        <a:buSzPct val="85000"/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1828800" indent="-2301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▪"/>
        <a:defRPr sz="2000">
          <a:solidFill>
            <a:schemeClr val="tx1"/>
          </a:solidFill>
          <a:latin typeface="+mn-lt"/>
        </a:defRPr>
      </a:lvl5pPr>
      <a:lvl6pPr marL="2286000" indent="-2301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▪"/>
        <a:defRPr sz="2000">
          <a:solidFill>
            <a:schemeClr val="tx1"/>
          </a:solidFill>
          <a:latin typeface="+mn-lt"/>
        </a:defRPr>
      </a:lvl6pPr>
      <a:lvl7pPr marL="2743200" indent="-2301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▪"/>
        <a:defRPr sz="2000">
          <a:solidFill>
            <a:schemeClr val="tx1"/>
          </a:solidFill>
          <a:latin typeface="+mn-lt"/>
        </a:defRPr>
      </a:lvl7pPr>
      <a:lvl8pPr marL="3200400" indent="-2301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▪"/>
        <a:defRPr sz="2000">
          <a:solidFill>
            <a:schemeClr val="tx1"/>
          </a:solidFill>
          <a:latin typeface="+mn-lt"/>
        </a:defRPr>
      </a:lvl8pPr>
      <a:lvl9pPr marL="3657600" indent="-2301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▪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Relationship Id="rId9" Type="http://schemas.openxmlformats.org/officeDocument/2006/relationships/image" Target="../media/image40.png"/><Relationship Id="rId10" Type="http://schemas.openxmlformats.org/officeDocument/2006/relationships/image" Target="../media/image41.png"/><Relationship Id="rId11" Type="http://schemas.openxmlformats.org/officeDocument/2006/relationships/image" Target="../media/image42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jmertic@sugarcrm.com" TargetMode="External"/><Relationship Id="rId4" Type="http://schemas.openxmlformats.org/officeDocument/2006/relationships/hyperlink" Target="mailto:jmertic@php.net" TargetMode="External"/><Relationship Id="rId5" Type="http://schemas.openxmlformats.org/officeDocument/2006/relationships/hyperlink" Target="http://www.sugarcrm.com" TargetMode="External"/><Relationship Id="rId6" Type="http://schemas.openxmlformats.org/officeDocument/2006/relationships/hyperlink" Target="http://developers.sugarcrm.com/wordpress" TargetMode="External"/><Relationship Id="rId7" Type="http://schemas.openxmlformats.org/officeDocument/2006/relationships/image" Target="../media/image15.jpeg"/><Relationship Id="rId1" Type="http://schemas.openxmlformats.org/officeDocument/2006/relationships/slideLayout" Target="../slideLayouts/slideLayout9.xml"/><Relationship Id="rId2" Type="http://schemas.openxmlformats.org/officeDocument/2006/relationships/hyperlink" Target="http://jmertic.wordpress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hyperlink" Target="http://www.sugarforge.org" TargetMode="External"/><Relationship Id="rId5" Type="http://schemas.openxmlformats.org/officeDocument/2006/relationships/hyperlink" Target="http://amzn.to/enioPV" TargetMode="External"/><Relationship Id="rId6" Type="http://schemas.openxmlformats.org/officeDocument/2006/relationships/image" Target="../media/image17.png"/><Relationship Id="rId7" Type="http://schemas.openxmlformats.org/officeDocument/2006/relationships/hyperlink" Target="http://t.co/UFRHNSO" TargetMode="External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hyperlink" Target="http://bit.ly/iJANYC" TargetMode="External"/><Relationship Id="rId3" Type="http://schemas.openxmlformats.org/officeDocument/2006/relationships/hyperlink" Target="http://developers.sugarcrm.com/wordpress/?p=2320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amzn.to/enioPV" TargetMode="External"/><Relationship Id="rId4" Type="http://schemas.openxmlformats.org/officeDocument/2006/relationships/image" Target="../media/image17.png"/><Relationship Id="rId5" Type="http://schemas.openxmlformats.org/officeDocument/2006/relationships/hyperlink" Target="http://t.co/UFRHNSO" TargetMode="External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.tiff"/><Relationship Id="rId1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gif"/><Relationship Id="rId8" Type="http://schemas.openxmlformats.org/officeDocument/2006/relationships/image" Target="../media/image23.jpeg"/><Relationship Id="rId9" Type="http://schemas.openxmlformats.org/officeDocument/2006/relationships/image" Target="../media/image24.png"/><Relationship Id="rId10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"/>
          <p:cNvSpPr>
            <a:spLocks noGrp="1" noChangeArrowheads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/>
              <a:t>Building An Application On The SugarCRM Platform </a:t>
            </a:r>
            <a:endParaRPr lang="en-US" dirty="0" smtClean="0"/>
          </a:p>
        </p:txBody>
      </p:sp>
      <p:sp>
        <p:nvSpPr>
          <p:cNvPr id="5124" name="Rectangle 6"/>
          <p:cNvSpPr>
            <a:spLocks noGrp="1" noChangeArrowheads="1"/>
          </p:cNvSpPr>
          <p:nvPr>
            <p:ph type="subTitle"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John Mertic</a:t>
            </a:r>
          </a:p>
        </p:txBody>
      </p:sp>
      <p:sp>
        <p:nvSpPr>
          <p:cNvPr id="5122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6961909" y="6705600"/>
            <a:ext cx="2078182" cy="152400"/>
          </a:xfrm>
          <a:noFill/>
        </p:spPr>
        <p:txBody>
          <a:bodyPr/>
          <a:lstStyle/>
          <a:p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4294967295"/>
          </p:nvPr>
        </p:nvSpPr>
        <p:spPr>
          <a:xfrm>
            <a:off x="0" y="6705600"/>
            <a:ext cx="762000" cy="152400"/>
          </a:xfrm>
        </p:spPr>
        <p:txBody>
          <a:bodyPr/>
          <a:lstStyle/>
          <a:p>
            <a:pPr>
              <a:defRPr/>
            </a:pPr>
            <a:fld id="{35ABAF35-8479-403D-BEAB-1751701E9153}" type="datetime1">
              <a:rPr lang="en-US" smtClean="0"/>
              <a:pPr>
                <a:defRPr/>
              </a:pPr>
              <a:t>7/22/11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763000" y="6705600"/>
            <a:ext cx="381000" cy="152400"/>
          </a:xfrm>
        </p:spPr>
        <p:txBody>
          <a:bodyPr/>
          <a:lstStyle/>
          <a:p>
            <a:pPr>
              <a:defRPr/>
            </a:pPr>
            <a:fld id="{C0EE9319-A05F-4F97-84CC-6575E260F0B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pic>
        <p:nvPicPr>
          <p:cNvPr id="2" name="Picture 1" descr="Screen shot 2011-07-11 at 12.26.2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5334000"/>
            <a:ext cx="2895600" cy="1295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DD980E-67B2-485E-8234-397C316DB715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9B94-511B-47AB-9AAE-C8413157FB81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6350"/>
            <a:ext cx="9152467" cy="6864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glow rad="622300">
                    <a:schemeClr val="bg1">
                      <a:alpha val="75000"/>
                    </a:schemeClr>
                  </a:glow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Why build on Sugar?</a:t>
            </a:r>
            <a:endParaRPr lang="en-US" dirty="0">
              <a:effectLst>
                <a:glow rad="622300">
                  <a:schemeClr val="bg1">
                    <a:alpha val="75000"/>
                  </a:schemeClr>
                </a:glow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Footer Placeholder 4"/>
          <p:cNvSpPr txBox="1">
            <a:spLocks/>
          </p:cNvSpPr>
          <p:nvPr/>
        </p:nvSpPr>
        <p:spPr bwMode="auto">
          <a:xfrm>
            <a:off x="2971800" y="6400800"/>
            <a:ext cx="3352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900" dirty="0">
                <a:solidFill>
                  <a:schemeClr val="accent2">
                    <a:lumMod val="50000"/>
                  </a:schemeClr>
                </a:solidFill>
              </a:rPr>
              <a:t>Source: http://</a:t>
            </a:r>
            <a:r>
              <a:rPr lang="en-US" sz="900" dirty="0" err="1">
                <a:solidFill>
                  <a:schemeClr val="accent2">
                    <a:lumMod val="50000"/>
                  </a:schemeClr>
                </a:solidFill>
              </a:rPr>
              <a:t>www.flickr.com</a:t>
            </a:r>
            <a:r>
              <a:rPr lang="en-US" sz="900" dirty="0">
                <a:solidFill>
                  <a:schemeClr val="accent2">
                    <a:lumMod val="50000"/>
                  </a:schemeClr>
                </a:solidFill>
              </a:rPr>
              <a:t>/photos/</a:t>
            </a:r>
            <a:r>
              <a:rPr lang="en-US" sz="900" dirty="0" err="1">
                <a:solidFill>
                  <a:schemeClr val="accent2">
                    <a:lumMod val="50000"/>
                  </a:schemeClr>
                </a:solidFill>
              </a:rPr>
              <a:t>uwehermann</a:t>
            </a:r>
            <a:r>
              <a:rPr lang="en-US" sz="900" dirty="0">
                <a:solidFill>
                  <a:schemeClr val="accent2">
                    <a:lumMod val="50000"/>
                  </a:schemeClr>
                </a:solidFill>
              </a:rPr>
              <a:t>/132244825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9509F8-F665-4822-83B5-B9EF90AD3698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©2009 SugarCRM Inc.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4435" r="6496"/>
          <a:stretch/>
        </p:blipFill>
        <p:spPr>
          <a:xfrm>
            <a:off x="0" y="0"/>
            <a:ext cx="917167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Footer Placeholder 4"/>
          <p:cNvSpPr txBox="1">
            <a:spLocks/>
          </p:cNvSpPr>
          <p:nvPr/>
        </p:nvSpPr>
        <p:spPr bwMode="auto">
          <a:xfrm>
            <a:off x="2743200" y="6629401"/>
            <a:ext cx="3657600" cy="152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900" dirty="0" smtClean="0">
                <a:solidFill>
                  <a:schemeClr val="accent2">
                    <a:lumMod val="50000"/>
                  </a:schemeClr>
                </a:solidFill>
              </a:rPr>
              <a:t>Source: </a:t>
            </a:r>
            <a:r>
              <a:rPr lang="pl-PL" sz="900" dirty="0">
                <a:solidFill>
                  <a:schemeClr val="accent2">
                    <a:lumMod val="50000"/>
                  </a:schemeClr>
                </a:solidFill>
              </a:rPr>
              <a:t>http://</a:t>
            </a:r>
            <a:r>
              <a:rPr lang="pl-PL" sz="900" dirty="0" err="1">
                <a:solidFill>
                  <a:schemeClr val="accent2">
                    <a:lumMod val="50000"/>
                  </a:schemeClr>
                </a:solidFill>
              </a:rPr>
              <a:t>www.flickr.com</a:t>
            </a:r>
            <a:r>
              <a:rPr lang="pl-PL" sz="900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pl-PL" sz="900" dirty="0" err="1">
                <a:solidFill>
                  <a:schemeClr val="accent2">
                    <a:lumMod val="50000"/>
                  </a:schemeClr>
                </a:solidFill>
              </a:rPr>
              <a:t>photos</a:t>
            </a:r>
            <a:r>
              <a:rPr lang="pl-PL" sz="900" dirty="0">
                <a:solidFill>
                  <a:schemeClr val="accent2">
                    <a:lumMod val="50000"/>
                  </a:schemeClr>
                </a:solidFill>
              </a:rPr>
              <a:t>/29158681@N00/1397602154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glow rad="609600">
                    <a:schemeClr val="bg1">
                      <a:alpha val="75000"/>
                    </a:schemeClr>
                  </a:glow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Business Software</a:t>
            </a:r>
            <a:endParaRPr lang="en-US" dirty="0">
              <a:effectLst>
                <a:glow rad="609600">
                  <a:schemeClr val="bg1">
                    <a:alpha val="75000"/>
                  </a:schemeClr>
                </a:glow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Software ( Developers Perspective 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9509F8-F665-4822-83B5-B9EF90AD3698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©2009 SugarCRM Inc.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11" name="Footer Placeholder 4"/>
          <p:cNvSpPr txBox="1">
            <a:spLocks/>
          </p:cNvSpPr>
          <p:nvPr/>
        </p:nvSpPr>
        <p:spPr bwMode="auto">
          <a:xfrm>
            <a:off x="2819400" y="6121400"/>
            <a:ext cx="3657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900" dirty="0" smtClean="0">
                <a:solidFill>
                  <a:schemeClr val="accent2">
                    <a:lumMod val="50000"/>
                  </a:schemeClr>
                </a:solidFill>
              </a:rPr>
              <a:t>Source: </a:t>
            </a:r>
            <a:r>
              <a:rPr lang="en-US" sz="900" dirty="0">
                <a:solidFill>
                  <a:schemeClr val="accent2">
                    <a:lumMod val="50000"/>
                  </a:schemeClr>
                </a:solidFill>
              </a:rPr>
              <a:t>http://</a:t>
            </a:r>
            <a:r>
              <a:rPr lang="en-US" sz="900" dirty="0" err="1">
                <a:solidFill>
                  <a:schemeClr val="accent2">
                    <a:lumMod val="50000"/>
                  </a:schemeClr>
                </a:solidFill>
              </a:rPr>
              <a:t>www.flickr.com</a:t>
            </a:r>
            <a:r>
              <a:rPr lang="en-US" sz="900" dirty="0">
                <a:solidFill>
                  <a:schemeClr val="accent2">
                    <a:lumMod val="50000"/>
                  </a:schemeClr>
                </a:solidFill>
              </a:rPr>
              <a:t>/photos/</a:t>
            </a:r>
            <a:r>
              <a:rPr lang="en-US" sz="900" dirty="0" err="1">
                <a:solidFill>
                  <a:schemeClr val="accent2">
                    <a:lumMod val="50000"/>
                  </a:schemeClr>
                </a:solidFill>
              </a:rPr>
              <a:t>binary_koala</a:t>
            </a:r>
            <a:r>
              <a:rPr lang="en-US" sz="900" dirty="0">
                <a:solidFill>
                  <a:schemeClr val="accent2">
                    <a:lumMod val="50000"/>
                  </a:schemeClr>
                </a:solidFill>
              </a:rPr>
              <a:t>/3038323360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4775" y="990600"/>
            <a:ext cx="3406851" cy="51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Grp="1" noChangeArrowheads="1"/>
          </p:cNvSpPr>
          <p:nvPr>
            <p:ph type="title"/>
          </p:nvPr>
        </p:nvSpPr>
        <p:spPr>
          <a:xfrm>
            <a:off x="152400" y="381000"/>
            <a:ext cx="8915400" cy="685800"/>
          </a:xfrm>
        </p:spPr>
        <p:txBody>
          <a:bodyPr/>
          <a:lstStyle/>
          <a:p>
            <a:pPr eaLnBrk="1" hangingPunct="1"/>
            <a:r>
              <a:rPr lang="en-US" dirty="0" smtClean="0"/>
              <a:t>Why not just use one of the million existing web frameworks?</a:t>
            </a:r>
          </a:p>
        </p:txBody>
      </p:sp>
      <p:sp>
        <p:nvSpPr>
          <p:cNvPr id="717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8BCECEBF-E785-4A65-B55D-E31F4996ADD3}" type="datetime1">
              <a:rPr lang="en-US" smtClean="0"/>
              <a:pPr/>
              <a:t>7/22/11</a:t>
            </a:fld>
            <a:endParaRPr lang="en-US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8FD62CF-B028-4CBC-84A4-B5AACCB0F192}" type="slidenum">
              <a:rPr lang="en-US" smtClean="0"/>
              <a:pPr/>
              <a:t>13</a:t>
            </a:fld>
            <a:endParaRPr lang="en-US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752600"/>
            <a:ext cx="1752600" cy="1752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1752600"/>
            <a:ext cx="2852530" cy="533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2400" y="4625938"/>
            <a:ext cx="2743200" cy="117796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2200" y="2514599"/>
            <a:ext cx="2286000" cy="80107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400" y="5181600"/>
            <a:ext cx="2899719" cy="609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81800" y="3676904"/>
            <a:ext cx="1600200" cy="18989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62400" y="3200400"/>
            <a:ext cx="2133600" cy="114438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4400" y="3962399"/>
            <a:ext cx="1828800" cy="100377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38400" y="1752600"/>
            <a:ext cx="1441866" cy="2057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29884" y="619223"/>
            <a:ext cx="8432800" cy="553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ea typeface="ＭＳ Ｐゴシック"/>
                <a:cs typeface="ＭＳ Ｐゴシック"/>
              </a:rPr>
              <a:t>So what does SugarCRM give you?</a:t>
            </a:r>
          </a:p>
        </p:txBody>
      </p:sp>
    </p:spTree>
    <p:extLst>
      <p:ext uri="{BB962C8B-B14F-4D97-AF65-F5344CB8AC3E}">
        <p14:creationId xmlns:p14="http://schemas.microsoft.com/office/powerpoint/2010/main" val="3376802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DD980E-67B2-485E-8234-397C316DB715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9B94-511B-47AB-9AAE-C8413157FB8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/>
          <a:srcRect t="10036" b="10036"/>
          <a:stretch>
            <a:fillRect/>
          </a:stretch>
        </p:blipFill>
        <p:spPr>
          <a:xfrm>
            <a:off x="-3577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Footer Placeholder 4"/>
          <p:cNvSpPr txBox="1">
            <a:spLocks/>
          </p:cNvSpPr>
          <p:nvPr/>
        </p:nvSpPr>
        <p:spPr bwMode="auto">
          <a:xfrm>
            <a:off x="2819400" y="6553200"/>
            <a:ext cx="3657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900" dirty="0" smtClean="0">
                <a:solidFill>
                  <a:schemeClr val="accent2">
                    <a:lumMod val="50000"/>
                  </a:schemeClr>
                </a:solidFill>
              </a:rPr>
              <a:t>Source: </a:t>
            </a:r>
            <a:r>
              <a:rPr lang="en-US" sz="900" dirty="0">
                <a:solidFill>
                  <a:schemeClr val="accent2">
                    <a:lumMod val="50000"/>
                  </a:schemeClr>
                </a:solidFill>
              </a:rPr>
              <a:t>http://</a:t>
            </a:r>
            <a:r>
              <a:rPr lang="en-US" sz="900" dirty="0" err="1">
                <a:solidFill>
                  <a:schemeClr val="accent2">
                    <a:lumMod val="50000"/>
                  </a:schemeClr>
                </a:solidFill>
              </a:rPr>
              <a:t>nl.wikipedia.org</a:t>
            </a:r>
            <a:r>
              <a:rPr lang="en-US" sz="900" dirty="0">
                <a:solidFill>
                  <a:schemeClr val="accent2">
                    <a:lumMod val="50000"/>
                  </a:schemeClr>
                </a:solidFill>
              </a:rPr>
              <a:t>/wiki/</a:t>
            </a:r>
            <a:r>
              <a:rPr lang="en-US" sz="900" dirty="0" err="1">
                <a:solidFill>
                  <a:schemeClr val="accent2">
                    <a:lumMod val="50000"/>
                  </a:schemeClr>
                </a:solidFill>
              </a:rPr>
              <a:t>Bestand:Puzzle-piece.jpg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glow rad="711200">
                    <a:schemeClr val="bg1">
                      <a:alpha val="75000"/>
                    </a:schemeClr>
                  </a:glow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Modular Design</a:t>
            </a:r>
            <a:endParaRPr lang="en-US" dirty="0">
              <a:effectLst>
                <a:glow rad="711200">
                  <a:schemeClr val="bg1">
                    <a:alpha val="75000"/>
                  </a:schemeClr>
                </a:glow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4643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MVC Framework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DD980E-67B2-485E-8234-397C316DB715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9B94-511B-47AB-9AAE-C8413157FB81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pic>
        <p:nvPicPr>
          <p:cNvPr id="11" name="Picture 10" descr="Figure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362200"/>
            <a:ext cx="6830497" cy="321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411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Metadata Driven Views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DD980E-67B2-485E-8234-397C316DB715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9B94-511B-47AB-9AAE-C8413157FB81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pic>
        <p:nvPicPr>
          <p:cNvPr id="9" name="Picture 8" descr="Screen shot 2011-07-18 at 3.38.1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082852"/>
            <a:ext cx="6996558" cy="5089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0094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Authentication and Access Control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DD980E-67B2-485E-8234-397C316DB715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9B94-511B-47AB-9AAE-C8413157FB81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pic>
        <p:nvPicPr>
          <p:cNvPr id="10" name="Picture 9" descr="Screen shot 2011-07-18 at 3.36.3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41400"/>
            <a:ext cx="6172200" cy="375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2861" r="43528" b="38976"/>
          <a:stretch/>
        </p:blipFill>
        <p:spPr>
          <a:xfrm>
            <a:off x="4191000" y="2743200"/>
            <a:ext cx="4733431" cy="3261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9213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External Services Integration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DD980E-67B2-485E-8234-397C316DB715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9B94-511B-47AB-9AAE-C8413157FB81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pic>
        <p:nvPicPr>
          <p:cNvPr id="9" name="Content Placeholder 8" descr="cloud-connectors.jpe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1" t="31456" r="59668" b="31958"/>
          <a:stretch/>
        </p:blipFill>
        <p:spPr>
          <a:xfrm>
            <a:off x="5791200" y="762000"/>
            <a:ext cx="2741954" cy="3373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social-connectors-icon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5029200"/>
            <a:ext cx="8572500" cy="1270000"/>
          </a:xfrm>
          <a:prstGeom prst="rect">
            <a:avLst/>
          </a:prstGeom>
        </p:spPr>
      </p:pic>
      <p:pic>
        <p:nvPicPr>
          <p:cNvPr id="11" name="Picture 10" descr="Screen shot 2011-07-14 at 11.12.02 A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37" b="37531"/>
          <a:stretch/>
        </p:blipFill>
        <p:spPr>
          <a:xfrm>
            <a:off x="4248066" y="3352800"/>
            <a:ext cx="3981534" cy="16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914400"/>
            <a:ext cx="3369664" cy="3467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8022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Am I?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4343400" cy="5029200"/>
          </a:xfrm>
        </p:spPr>
        <p:txBody>
          <a:bodyPr/>
          <a:lstStyle/>
          <a:p>
            <a:r>
              <a:rPr lang="en-US" dirty="0" smtClean="0"/>
              <a:t>John Mertic</a:t>
            </a:r>
          </a:p>
          <a:p>
            <a:pPr lvl="1"/>
            <a:r>
              <a:rPr lang="en-US" dirty="0" smtClean="0">
                <a:hlinkClick r:id="rId2"/>
              </a:rPr>
              <a:t>http://jmertic.wordpress.com</a:t>
            </a:r>
            <a:endParaRPr lang="en-US" dirty="0" smtClean="0"/>
          </a:p>
          <a:p>
            <a:pPr lvl="1"/>
            <a:r>
              <a:rPr lang="en-US" dirty="0" smtClean="0"/>
              <a:t>Twitter: @</a:t>
            </a:r>
            <a:r>
              <a:rPr lang="en-US" dirty="0" err="1" smtClean="0"/>
              <a:t>jmertic</a:t>
            </a:r>
            <a:endParaRPr lang="en-US" dirty="0" smtClean="0"/>
          </a:p>
          <a:p>
            <a:pPr lvl="1"/>
            <a:r>
              <a:rPr lang="en-US" dirty="0" smtClean="0">
                <a:hlinkClick r:id="rId3"/>
              </a:rPr>
              <a:t>jmertic@sugarcrm.com</a:t>
            </a:r>
            <a:r>
              <a:rPr lang="en-US" dirty="0" smtClean="0"/>
              <a:t> ( Work )</a:t>
            </a:r>
          </a:p>
          <a:p>
            <a:pPr lvl="1"/>
            <a:r>
              <a:rPr lang="en-US" dirty="0" smtClean="0">
                <a:hlinkClick r:id="rId4"/>
              </a:rPr>
              <a:t>jmertic@php.net</a:t>
            </a:r>
            <a:r>
              <a:rPr lang="en-US" dirty="0" smtClean="0"/>
              <a:t> ( PHP )</a:t>
            </a:r>
          </a:p>
          <a:p>
            <a:pPr lvl="1"/>
            <a:r>
              <a:rPr lang="en-US" dirty="0" smtClean="0"/>
              <a:t>Community Manager for SugarCRM</a:t>
            </a:r>
          </a:p>
          <a:p>
            <a:pPr lvl="2"/>
            <a:r>
              <a:rPr lang="en-US" dirty="0" smtClean="0">
                <a:hlinkClick r:id="rId5"/>
              </a:rPr>
              <a:t>http://www.sugarcrm.com</a:t>
            </a:r>
            <a:endParaRPr lang="en-US" dirty="0" smtClean="0"/>
          </a:p>
          <a:p>
            <a:pPr lvl="2"/>
            <a:r>
              <a:rPr lang="en-US" dirty="0" smtClean="0"/>
              <a:t>Read our blog at </a:t>
            </a:r>
            <a:r>
              <a:rPr lang="en-US" dirty="0" smtClean="0">
                <a:hlinkClick r:id="rId6"/>
              </a:rPr>
              <a:t>http://developers.sugarcrm.com/wordpress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3/24/2011</a:t>
            </a: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230" y="1752600"/>
            <a:ext cx="34290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92326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Services API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DD980E-67B2-485E-8234-397C316DB715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9B94-511B-47AB-9AAE-C8413157FB81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pic>
        <p:nvPicPr>
          <p:cNvPr id="10" name="Picture 9" descr="Screen shot 2011-07-18 at 3.53.4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59" y="1676400"/>
            <a:ext cx="7810041" cy="3581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043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DD980E-67B2-485E-8234-397C316DB715}" type="datetime1">
              <a:rPr lang="en-US" smtClean="0"/>
              <a:pPr>
                <a:defRPr/>
              </a:pPr>
              <a:t>7/26/11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9B94-511B-47AB-9AAE-C8413157FB81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r="13920"/>
          <a:stretch/>
        </p:blipFill>
        <p:spPr>
          <a:xfrm>
            <a:off x="1" y="-19756"/>
            <a:ext cx="9144000" cy="68777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glow rad="711200">
                    <a:schemeClr val="bg1">
                      <a:alpha val="75000"/>
                    </a:schemeClr>
                  </a:glow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Ease of Administration</a:t>
            </a:r>
            <a:endParaRPr lang="en-US" dirty="0">
              <a:effectLst>
                <a:glow rad="711200">
                  <a:schemeClr val="bg1">
                    <a:alpha val="75000"/>
                  </a:schemeClr>
                </a:glow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Footer Placeholder 4"/>
          <p:cNvSpPr txBox="1">
            <a:spLocks/>
          </p:cNvSpPr>
          <p:nvPr/>
        </p:nvSpPr>
        <p:spPr bwMode="auto">
          <a:xfrm>
            <a:off x="0" y="6553200"/>
            <a:ext cx="914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900" dirty="0" smtClean="0">
                <a:solidFill>
                  <a:schemeClr val="bg1"/>
                </a:solidFill>
              </a:rPr>
              <a:t>Source: </a:t>
            </a:r>
            <a:r>
              <a:rPr lang="pl-PL" sz="900" dirty="0">
                <a:solidFill>
                  <a:schemeClr val="bg1"/>
                </a:solidFill>
              </a:rPr>
              <a:t>http://</a:t>
            </a:r>
            <a:r>
              <a:rPr lang="pl-PL" sz="900" dirty="0" err="1">
                <a:solidFill>
                  <a:schemeClr val="bg1"/>
                </a:solidFill>
              </a:rPr>
              <a:t>www.flickr.com</a:t>
            </a:r>
            <a:r>
              <a:rPr lang="pl-PL" sz="900" dirty="0">
                <a:solidFill>
                  <a:schemeClr val="bg1"/>
                </a:solidFill>
              </a:rPr>
              <a:t>/</a:t>
            </a:r>
            <a:r>
              <a:rPr lang="pl-PL" sz="900" dirty="0" err="1">
                <a:solidFill>
                  <a:schemeClr val="bg1"/>
                </a:solidFill>
              </a:rPr>
              <a:t>photos</a:t>
            </a:r>
            <a:r>
              <a:rPr lang="pl-PL" sz="900" dirty="0">
                <a:solidFill>
                  <a:schemeClr val="bg1"/>
                </a:solidFill>
              </a:rPr>
              <a:t>/44124284912@N01/</a:t>
            </a:r>
            <a:r>
              <a:rPr lang="pl-PL" sz="900" dirty="0" smtClean="0">
                <a:solidFill>
                  <a:schemeClr val="bg1"/>
                </a:solidFill>
              </a:rPr>
              <a:t>428051636</a:t>
            </a:r>
          </a:p>
          <a:p>
            <a:pPr lvl="0" algn="ctr"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0100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DD980E-67B2-485E-8234-397C316DB715}" type="datetime1">
              <a:rPr lang="en-US" smtClean="0"/>
              <a:pPr>
                <a:defRPr/>
              </a:pPr>
              <a:t>7/26/11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9B94-511B-47AB-9AAE-C8413157FB81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glow rad="457200">
                    <a:schemeClr val="bg1">
                      <a:alpha val="75000"/>
                    </a:schemeClr>
                  </a:glow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Easy to use developer tools</a:t>
            </a:r>
            <a:endParaRPr lang="en-US" dirty="0">
              <a:effectLst>
                <a:glow rad="457200">
                  <a:schemeClr val="bg1">
                    <a:alpha val="75000"/>
                  </a:schemeClr>
                </a:glow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Footer Placeholder 4"/>
          <p:cNvSpPr txBox="1">
            <a:spLocks/>
          </p:cNvSpPr>
          <p:nvPr/>
        </p:nvSpPr>
        <p:spPr bwMode="auto">
          <a:xfrm>
            <a:off x="0" y="6553200"/>
            <a:ext cx="914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900" dirty="0"/>
              <a:t>Source: http://</a:t>
            </a:r>
            <a:r>
              <a:rPr lang="en-US" sz="900" dirty="0" err="1"/>
              <a:t>www.flickr.com</a:t>
            </a:r>
            <a:r>
              <a:rPr lang="en-US" sz="900" dirty="0"/>
              <a:t>/photos/</a:t>
            </a:r>
            <a:r>
              <a:rPr lang="en-US" sz="900" dirty="0" err="1"/>
              <a:t>skistz</a:t>
            </a:r>
            <a:r>
              <a:rPr lang="en-US" sz="900" dirty="0"/>
              <a:t>/398429879</a:t>
            </a:r>
          </a:p>
          <a:p>
            <a:pPr lvl="0" algn="ctr">
              <a:defRPr/>
            </a:pPr>
            <a:endParaRPr lang="pl-PL" sz="900" dirty="0" smtClean="0"/>
          </a:p>
          <a:p>
            <a:pPr lvl="0" algn="ctr"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72381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DD980E-67B2-485E-8234-397C316DB715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9B94-511B-47AB-9AAE-C8413157FB81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43197" t="3432" b="31786"/>
          <a:stretch/>
        </p:blipFill>
        <p:spPr>
          <a:xfrm>
            <a:off x="0" y="0"/>
            <a:ext cx="9144001" cy="69251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Upgrade safeness</a:t>
            </a:r>
            <a:endParaRPr lang="en-US" dirty="0"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Footer Placeholder 4"/>
          <p:cNvSpPr txBox="1">
            <a:spLocks/>
          </p:cNvSpPr>
          <p:nvPr/>
        </p:nvSpPr>
        <p:spPr bwMode="auto">
          <a:xfrm>
            <a:off x="2819400" y="6553200"/>
            <a:ext cx="3657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900" dirty="0" smtClean="0">
                <a:solidFill>
                  <a:schemeClr val="bg1"/>
                </a:solidFill>
              </a:rPr>
              <a:t>Source: </a:t>
            </a:r>
            <a:r>
              <a:rPr lang="en-US" sz="900" dirty="0">
                <a:solidFill>
                  <a:schemeClr val="bg1"/>
                </a:solidFill>
              </a:rPr>
              <a:t>http://</a:t>
            </a:r>
            <a:r>
              <a:rPr lang="en-US" sz="900" dirty="0" err="1">
                <a:solidFill>
                  <a:schemeClr val="bg1"/>
                </a:solidFill>
              </a:rPr>
              <a:t>www.flickr.com</a:t>
            </a:r>
            <a:r>
              <a:rPr lang="en-US" sz="900" dirty="0">
                <a:solidFill>
                  <a:schemeClr val="bg1"/>
                </a:solidFill>
              </a:rPr>
              <a:t>/photos/</a:t>
            </a:r>
            <a:r>
              <a:rPr lang="en-US" sz="900" dirty="0" err="1">
                <a:solidFill>
                  <a:schemeClr val="bg1"/>
                </a:solidFill>
              </a:rPr>
              <a:t>christianacare</a:t>
            </a:r>
            <a:r>
              <a:rPr lang="en-US" sz="900" dirty="0">
                <a:solidFill>
                  <a:schemeClr val="bg1"/>
                </a:solidFill>
              </a:rPr>
              <a:t>/5124005356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25346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let’s build a business 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Let’s build an application to manage a conference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DD980E-67B2-485E-8234-397C316DB715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9B94-511B-47AB-9AAE-C8413157FB81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pic>
        <p:nvPicPr>
          <p:cNvPr id="8" name="Picture 7" descr="Untitl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682" y="3134078"/>
            <a:ext cx="5320718" cy="904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0758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MotivatiCon</a:t>
            </a:r>
            <a:r>
              <a:rPr lang="en-US" dirty="0" smtClean="0"/>
              <a:t> </a:t>
            </a:r>
            <a:r>
              <a:rPr lang="en-US" dirty="0" smtClean="0"/>
              <a:t>needs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5029200"/>
          </a:xfrm>
        </p:spPr>
        <p:txBody>
          <a:bodyPr/>
          <a:lstStyle/>
          <a:p>
            <a:r>
              <a:rPr lang="en-US" dirty="0" smtClean="0"/>
              <a:t>Manage attendees</a:t>
            </a:r>
          </a:p>
          <a:p>
            <a:pPr lvl="1"/>
            <a:r>
              <a:rPr lang="en-US" dirty="0"/>
              <a:t>Handle incoming attendee </a:t>
            </a:r>
            <a:r>
              <a:rPr lang="en-US" dirty="0" smtClean="0"/>
              <a:t>registration</a:t>
            </a:r>
          </a:p>
          <a:p>
            <a:r>
              <a:rPr lang="en-US" dirty="0" smtClean="0"/>
              <a:t>Manage speakers</a:t>
            </a:r>
          </a:p>
          <a:p>
            <a:pPr lvl="1"/>
            <a:r>
              <a:rPr lang="en-US" dirty="0" smtClean="0"/>
              <a:t>Allow session submission from the web</a:t>
            </a:r>
          </a:p>
          <a:p>
            <a:pPr lvl="1"/>
            <a:r>
              <a:rPr lang="en-US" dirty="0" smtClean="0"/>
              <a:t>Manage the Call for Papers process</a:t>
            </a:r>
          </a:p>
          <a:p>
            <a:pPr lvl="1"/>
            <a:r>
              <a:rPr lang="en-US" dirty="0" smtClean="0"/>
              <a:t>Track session feedback</a:t>
            </a:r>
          </a:p>
          <a:p>
            <a:r>
              <a:rPr lang="en-US" dirty="0"/>
              <a:t>Manage </a:t>
            </a:r>
            <a:r>
              <a:rPr lang="en-US" dirty="0" smtClean="0"/>
              <a:t>sponsors</a:t>
            </a:r>
          </a:p>
          <a:p>
            <a:r>
              <a:rPr lang="en-US" dirty="0" smtClean="0"/>
              <a:t>Still allow them to update the application easily in the future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DD980E-67B2-485E-8234-397C316DB715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9B94-511B-47AB-9AAE-C8413157FB81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Demo Time!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705600"/>
            <a:ext cx="762000" cy="152400"/>
          </a:xfrm>
        </p:spPr>
        <p:txBody>
          <a:bodyPr/>
          <a:lstStyle/>
          <a:p>
            <a:pPr>
              <a:defRPr/>
            </a:pPr>
            <a:fld id="{6EC42D42-F222-4F4C-AA47-9F27AC460100}" type="datetime1">
              <a:rPr lang="en-US" smtClean="0"/>
              <a:pPr>
                <a:defRPr/>
              </a:pPr>
              <a:t>7/22/11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763000" y="6705600"/>
            <a:ext cx="381000" cy="152400"/>
          </a:xfrm>
        </p:spPr>
        <p:txBody>
          <a:bodyPr/>
          <a:lstStyle/>
          <a:p>
            <a:pPr>
              <a:defRPr/>
            </a:pPr>
            <a:fld id="{C0EE9319-A05F-4F97-84CC-6575E260F0B4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722" y="1676400"/>
            <a:ext cx="2812796" cy="3717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pic>
        <p:nvPicPr>
          <p:cNvPr id="7" name="Picture 6" descr="Screen shot 2011-05-12 at 11.44.12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309502"/>
            <a:ext cx="4846894" cy="3015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DD980E-67B2-485E-8234-397C316DB715}" type="datetime1">
              <a:rPr lang="en-US" smtClean="0"/>
              <a:pPr>
                <a:defRPr/>
              </a:pPr>
              <a:t>7/22/11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9B94-511B-47AB-9AAE-C8413157FB81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988859" y="2819400"/>
            <a:ext cx="31071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hlinkClick r:id="rId4"/>
              </a:rPr>
              <a:t>http://www.sugarforge.org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6327595" y="5410200"/>
            <a:ext cx="2646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hlinkClick r:id="rId5"/>
              </a:rPr>
              <a:t>http</a:t>
            </a:r>
            <a:r>
              <a:rPr lang="en-US" sz="2000" dirty="0">
                <a:hlinkClick r:id="rId5"/>
              </a:rPr>
              <a:t>://amzn.to/enioPV</a:t>
            </a:r>
            <a:endParaRPr lang="en-US" sz="2000" dirty="0"/>
          </a:p>
        </p:txBody>
      </p:sp>
      <p:pic>
        <p:nvPicPr>
          <p:cNvPr id="12" name="Picture 11" descr="learning_sugarcrm_comp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219200"/>
            <a:ext cx="2901016" cy="381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Rectangle 12"/>
          <p:cNvSpPr/>
          <p:nvPr/>
        </p:nvSpPr>
        <p:spPr>
          <a:xfrm>
            <a:off x="76200" y="838200"/>
            <a:ext cx="289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7"/>
              </a:rPr>
              <a:t>http://</a:t>
            </a:r>
            <a:r>
              <a:rPr lang="en-US" dirty="0" err="1">
                <a:hlinkClick r:id="rId7"/>
              </a:rPr>
              <a:t>t.co</a:t>
            </a:r>
            <a:r>
              <a:rPr lang="en-US" dirty="0">
                <a:hlinkClick r:id="rId7"/>
              </a:rPr>
              <a:t>/UFRHNSO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081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SugarCRM Community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Join the Monthly </a:t>
            </a:r>
            <a:r>
              <a:rPr lang="en-US" dirty="0"/>
              <a:t>Community Webinar </a:t>
            </a: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When: 3rd </a:t>
            </a:r>
            <a:r>
              <a:rPr lang="en-US" dirty="0"/>
              <a:t>Wednesday of each month at 15:00 </a:t>
            </a:r>
            <a:r>
              <a:rPr lang="en-US" dirty="0" smtClean="0"/>
              <a:t>GMT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Where</a:t>
            </a:r>
            <a:r>
              <a:rPr lang="en-US" dirty="0"/>
              <a:t>: WebEx </a:t>
            </a:r>
            <a:r>
              <a:rPr lang="en-US" dirty="0" smtClean="0"/>
              <a:t>(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://bit.ly/</a:t>
            </a:r>
            <a:r>
              <a:rPr lang="en-US" dirty="0" smtClean="0">
                <a:hlinkClick r:id="rId2"/>
              </a:rPr>
              <a:t>iJANYC</a:t>
            </a:r>
            <a:r>
              <a:rPr lang="en-US" dirty="0" smtClean="0"/>
              <a:t> )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More information </a:t>
            </a:r>
            <a:r>
              <a:rPr lang="en-US" dirty="0" smtClean="0"/>
              <a:t>at</a:t>
            </a:r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://developers.sugarcrm.com/wordpress/?p=2320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D6F60-A32A-DE4C-BE7D-39DD279DFC83}" type="datetime1">
              <a:rPr lang="en-US" smtClean="0"/>
              <a:pPr/>
              <a:t>7/22/11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©2009 SugarCRM Inc.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719C2-1FD0-B14B-A04E-FB0A03E89A56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662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91200"/>
            <a:ext cx="8305800" cy="5334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Slides available on </a:t>
            </a:r>
            <a:r>
              <a:rPr lang="en-US" dirty="0" err="1" smtClean="0"/>
              <a:t>SlideShare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3/24/2011</a:t>
            </a: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1700" y="762000"/>
            <a:ext cx="48006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035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books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3/24/2011</a:t>
            </a: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@2011 SugarCRM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CD39E-5410-4A9F-BDE2-C0F5329C9478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990600"/>
            <a:ext cx="3331718" cy="44031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105400" y="54102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://amzn.to/enioPV</a:t>
            </a:r>
            <a:endParaRPr lang="en-US" dirty="0"/>
          </a:p>
        </p:txBody>
      </p:sp>
      <p:pic>
        <p:nvPicPr>
          <p:cNvPr id="11" name="Picture 10" descr="learning_sugarcrm_com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22" y="990600"/>
            <a:ext cx="3365178" cy="4419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Rectangle 12"/>
          <p:cNvSpPr/>
          <p:nvPr/>
        </p:nvSpPr>
        <p:spPr>
          <a:xfrm>
            <a:off x="914400" y="5410200"/>
            <a:ext cx="335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5"/>
              </a:rPr>
              <a:t>http://</a:t>
            </a:r>
            <a:r>
              <a:rPr lang="en-US" dirty="0" err="1">
                <a:hlinkClick r:id="rId5"/>
              </a:rPr>
              <a:t>t.co</a:t>
            </a:r>
            <a:r>
              <a:rPr lang="en-US" dirty="0">
                <a:hlinkClick r:id="rId5"/>
              </a:rPr>
              <a:t>/UFRHNSO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276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Stock_000014197772Smal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1867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419600" y="777656"/>
            <a:ext cx="3962400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tx2"/>
                </a:solidFill>
              </a:rPr>
              <a:t>What is SugarCRM?</a:t>
            </a:r>
          </a:p>
          <a:p>
            <a:endParaRPr lang="en-US" sz="2800" b="1" dirty="0" smtClean="0">
              <a:solidFill>
                <a:schemeClr val="tx2"/>
              </a:solidFill>
            </a:endParaRPr>
          </a:p>
          <a:p>
            <a:r>
              <a:rPr lang="en-US" sz="2800" b="1" dirty="0" smtClean="0">
                <a:solidFill>
                  <a:schemeClr val="tx2"/>
                </a:solidFill>
              </a:rPr>
              <a:t>Why build on SugarCRM?</a:t>
            </a:r>
          </a:p>
          <a:p>
            <a:endParaRPr lang="en-US" sz="2800" b="1" dirty="0" smtClean="0">
              <a:solidFill>
                <a:schemeClr val="tx2"/>
              </a:solidFill>
            </a:endParaRPr>
          </a:p>
          <a:p>
            <a:r>
              <a:rPr lang="en-US" sz="2800" b="1" dirty="0" smtClean="0">
                <a:solidFill>
                  <a:schemeClr val="tx2"/>
                </a:solidFill>
              </a:rPr>
              <a:t>Examples of building on SugarCRM</a:t>
            </a:r>
            <a:endParaRPr lang="en-US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250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377909" y="943428"/>
            <a:ext cx="5461290" cy="494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4800" dirty="0" smtClean="0">
                <a:ea typeface="ＭＳ Ｐゴシック"/>
                <a:cs typeface="ＭＳ Ｐゴシック"/>
              </a:rPr>
              <a:t>C</a:t>
            </a:r>
            <a:r>
              <a:rPr lang="en-US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ea typeface="ＭＳ Ｐゴシック"/>
                <a:cs typeface="ＭＳ Ｐゴシック"/>
              </a:rPr>
              <a:t>ustomer </a:t>
            </a:r>
          </a:p>
          <a:p>
            <a:r>
              <a:rPr lang="en-US" sz="4800" dirty="0" smtClean="0">
                <a:ea typeface="ＭＳ Ｐゴシック"/>
                <a:cs typeface="ＭＳ Ｐゴシック"/>
              </a:rPr>
              <a:t>R</a:t>
            </a:r>
            <a:r>
              <a:rPr lang="en-US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ea typeface="ＭＳ Ｐゴシック"/>
                <a:cs typeface="ＭＳ Ｐゴシック"/>
              </a:rPr>
              <a:t>elationship </a:t>
            </a:r>
          </a:p>
          <a:p>
            <a:r>
              <a:rPr lang="en-US" sz="4800" dirty="0" smtClean="0">
                <a:ea typeface="ＭＳ Ｐゴシック"/>
                <a:cs typeface="ＭＳ Ｐゴシック"/>
              </a:rPr>
              <a:t>M</a:t>
            </a:r>
            <a:r>
              <a:rPr lang="en-US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ea typeface="ＭＳ Ｐゴシック"/>
                <a:cs typeface="ＭＳ Ｐゴシック"/>
              </a:rPr>
              <a:t>anagement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CRM?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293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29884" y="619223"/>
            <a:ext cx="8432800" cy="553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ea typeface="ＭＳ Ｐゴシック"/>
                <a:cs typeface="ＭＳ Ｐゴシック"/>
              </a:rPr>
              <a:t>CRM is about Customers</a:t>
            </a:r>
          </a:p>
        </p:txBody>
      </p:sp>
    </p:spTree>
    <p:extLst>
      <p:ext uri="{BB962C8B-B14F-4D97-AF65-F5344CB8AC3E}">
        <p14:creationId xmlns:p14="http://schemas.microsoft.com/office/powerpoint/2010/main" val="2374831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06400" y="939812"/>
            <a:ext cx="8432800" cy="5196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ea typeface="ＭＳ Ｐゴシック"/>
                <a:cs typeface="ＭＳ Ｐゴシック"/>
              </a:rPr>
              <a:t>CRM is about </a:t>
            </a:r>
            <a:r>
              <a:rPr lang="en-US" sz="4800" dirty="0" smtClean="0">
                <a:ea typeface="ＭＳ Ｐゴシック"/>
                <a:cs typeface="ＭＳ Ｐゴシック"/>
              </a:rPr>
              <a:t>Growing </a:t>
            </a:r>
            <a:r>
              <a:rPr lang="en-US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ea typeface="ＭＳ Ｐゴシック"/>
                <a:cs typeface="ＭＳ Ｐゴシック"/>
              </a:rPr>
              <a:t>and</a:t>
            </a:r>
            <a:r>
              <a:rPr lang="en-US" sz="4800" dirty="0" smtClean="0">
                <a:solidFill>
                  <a:srgbClr val="D2D2D2"/>
                </a:solidFill>
                <a:ea typeface="ＭＳ Ｐゴシック"/>
                <a:cs typeface="ＭＳ Ｐゴシック"/>
              </a:rPr>
              <a:t> </a:t>
            </a:r>
            <a:r>
              <a:rPr lang="en-US" sz="4800" dirty="0" smtClean="0">
                <a:ea typeface="ＭＳ Ｐゴシック"/>
                <a:cs typeface="ＭＳ Ｐゴシック"/>
              </a:rPr>
              <a:t>Retaining</a:t>
            </a:r>
            <a:r>
              <a:rPr lang="en-US" sz="4800" dirty="0" smtClean="0">
                <a:solidFill>
                  <a:srgbClr val="D2D2D2"/>
                </a:solidFill>
                <a:ea typeface="ＭＳ Ｐゴシック"/>
                <a:cs typeface="ＭＳ Ｐゴシック"/>
              </a:rPr>
              <a:t> </a:t>
            </a:r>
            <a:r>
              <a:rPr lang="en-US" sz="4800" dirty="0" smtClean="0">
                <a:solidFill>
                  <a:schemeClr val="accent4">
                    <a:lumMod val="40000"/>
                    <a:lumOff val="60000"/>
                  </a:schemeClr>
                </a:solidFill>
                <a:ea typeface="ＭＳ Ｐゴシック"/>
                <a:cs typeface="ＭＳ Ｐゴシック"/>
              </a:rPr>
              <a:t>Customers</a:t>
            </a:r>
          </a:p>
        </p:txBody>
      </p:sp>
    </p:spTree>
    <p:extLst>
      <p:ext uri="{BB962C8B-B14F-4D97-AF65-F5344CB8AC3E}">
        <p14:creationId xmlns:p14="http://schemas.microsoft.com/office/powerpoint/2010/main" val="3455818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SugarCRM: The World’s Fastest Growing CRM Company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3174907" y="992188"/>
            <a:ext cx="5833218" cy="5133975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  <a:buBlip>
                <a:blip r:embed="rId3"/>
              </a:buBlip>
            </a:pPr>
            <a:r>
              <a:rPr lang="en-US" sz="2000" dirty="0"/>
              <a:t>Business</a:t>
            </a:r>
          </a:p>
          <a:p>
            <a:pPr lvl="1">
              <a:lnSpc>
                <a:spcPct val="140000"/>
              </a:lnSpc>
              <a:spcBef>
                <a:spcPct val="0"/>
              </a:spcBef>
              <a:buFont typeface="Wingdings" charset="2"/>
              <a:buChar char="§"/>
            </a:pPr>
            <a:r>
              <a:rPr lang="en-US" sz="1600" dirty="0"/>
              <a:t>The world’s fastest growing CRM company</a:t>
            </a:r>
          </a:p>
          <a:p>
            <a:pPr lvl="1">
              <a:lnSpc>
                <a:spcPct val="140000"/>
              </a:lnSpc>
              <a:spcBef>
                <a:spcPct val="0"/>
              </a:spcBef>
              <a:buFont typeface="Wingdings" charset="2"/>
              <a:buChar char="§"/>
            </a:pPr>
            <a:r>
              <a:rPr lang="en-US" sz="1600" dirty="0"/>
              <a:t>$46M in financing from NEA, DFJ, </a:t>
            </a:r>
            <a:r>
              <a:rPr lang="en-US" sz="1600" dirty="0" smtClean="0"/>
              <a:t>&amp; Walden </a:t>
            </a:r>
            <a:r>
              <a:rPr lang="en-US" sz="1600" dirty="0"/>
              <a:t>Intl.</a:t>
            </a:r>
          </a:p>
          <a:p>
            <a:pPr lvl="1">
              <a:lnSpc>
                <a:spcPct val="140000"/>
              </a:lnSpc>
              <a:spcBef>
                <a:spcPct val="0"/>
              </a:spcBef>
              <a:buFont typeface="Wingdings" charset="2"/>
              <a:buChar char="§"/>
            </a:pPr>
            <a:r>
              <a:rPr lang="en-US" sz="1600" dirty="0"/>
              <a:t>Founded April 2004; </a:t>
            </a:r>
            <a:r>
              <a:rPr lang="en-US" sz="1600" dirty="0" smtClean="0"/>
              <a:t>150+ Employees</a:t>
            </a:r>
            <a:r>
              <a:rPr lang="en-US" sz="1600" dirty="0"/>
              <a:t>; Cupertino, CA</a:t>
            </a:r>
          </a:p>
          <a:p>
            <a:pPr>
              <a:lnSpc>
                <a:spcPct val="140000"/>
              </a:lnSpc>
              <a:spcBef>
                <a:spcPct val="0"/>
              </a:spcBef>
              <a:buBlip>
                <a:blip r:embed="rId3"/>
              </a:buBlip>
            </a:pPr>
            <a:r>
              <a:rPr lang="en-US" sz="2000" dirty="0"/>
              <a:t>Market Traction</a:t>
            </a:r>
          </a:p>
          <a:p>
            <a:pPr lvl="1">
              <a:lnSpc>
                <a:spcPct val="140000"/>
              </a:lnSpc>
              <a:spcBef>
                <a:spcPct val="0"/>
              </a:spcBef>
              <a:buFont typeface="Wingdings" charset="2"/>
              <a:buChar char="§"/>
            </a:pPr>
            <a:r>
              <a:rPr lang="en-US" sz="1600" dirty="0" smtClean="0"/>
              <a:t>8,000</a:t>
            </a:r>
            <a:r>
              <a:rPr lang="en-US" sz="1600" dirty="0"/>
              <a:t>+ customers in </a:t>
            </a:r>
            <a:r>
              <a:rPr lang="en-US" sz="1600" dirty="0" smtClean="0"/>
              <a:t>80</a:t>
            </a:r>
            <a:r>
              <a:rPr lang="en-US" sz="1600" dirty="0"/>
              <a:t>+ countries </a:t>
            </a:r>
          </a:p>
          <a:p>
            <a:pPr lvl="1">
              <a:lnSpc>
                <a:spcPct val="140000"/>
              </a:lnSpc>
              <a:spcBef>
                <a:spcPct val="0"/>
              </a:spcBef>
              <a:buFont typeface="Wingdings" charset="2"/>
              <a:buChar char="§"/>
            </a:pPr>
            <a:r>
              <a:rPr lang="en-US" sz="1600" dirty="0" smtClean="0"/>
              <a:t>800,000</a:t>
            </a:r>
            <a:r>
              <a:rPr lang="en-US" sz="1600" dirty="0"/>
              <a:t>+ users on </a:t>
            </a:r>
            <a:r>
              <a:rPr lang="en-US" sz="1600" dirty="0" smtClean="0"/>
              <a:t>80,000</a:t>
            </a:r>
            <a:r>
              <a:rPr lang="en-US" sz="1600" dirty="0"/>
              <a:t>+systems </a:t>
            </a:r>
            <a:endParaRPr lang="en-US" sz="1600" dirty="0" smtClean="0"/>
          </a:p>
          <a:p>
            <a:pPr lvl="1">
              <a:lnSpc>
                <a:spcPct val="140000"/>
              </a:lnSpc>
              <a:spcBef>
                <a:spcPct val="0"/>
              </a:spcBef>
              <a:buFont typeface="Wingdings" charset="2"/>
              <a:buChar char="§"/>
            </a:pPr>
            <a:r>
              <a:rPr lang="en-US" sz="1600" dirty="0" smtClean="0"/>
              <a:t>World’s 3</a:t>
            </a:r>
            <a:r>
              <a:rPr lang="en-US" sz="1600" baseline="30000" dirty="0" smtClean="0"/>
              <a:t>rd</a:t>
            </a:r>
            <a:r>
              <a:rPr lang="en-US" sz="1600" dirty="0" smtClean="0"/>
              <a:t> largest CRM company (by user count)</a:t>
            </a:r>
            <a:endParaRPr lang="en-US" sz="1600" dirty="0"/>
          </a:p>
          <a:p>
            <a:pPr lvl="1">
              <a:lnSpc>
                <a:spcPct val="140000"/>
              </a:lnSpc>
              <a:spcBef>
                <a:spcPct val="0"/>
              </a:spcBef>
              <a:buFont typeface="Wingdings" charset="2"/>
              <a:buChar char="§"/>
            </a:pPr>
            <a:r>
              <a:rPr lang="en-US" sz="1600" dirty="0"/>
              <a:t>220+ partners on five continents</a:t>
            </a:r>
          </a:p>
          <a:p>
            <a:pPr>
              <a:lnSpc>
                <a:spcPct val="140000"/>
              </a:lnSpc>
              <a:spcBef>
                <a:spcPct val="0"/>
              </a:spcBef>
              <a:buBlip>
                <a:blip r:embed="rId3"/>
              </a:buBlip>
            </a:pPr>
            <a:r>
              <a:rPr lang="en-US" sz="2000" dirty="0"/>
              <a:t>Growth/Momentum</a:t>
            </a:r>
          </a:p>
          <a:p>
            <a:pPr lvl="1">
              <a:lnSpc>
                <a:spcPct val="140000"/>
              </a:lnSpc>
              <a:spcBef>
                <a:spcPct val="0"/>
              </a:spcBef>
              <a:buFont typeface="Wingdings" charset="2"/>
              <a:buChar char="§"/>
            </a:pPr>
            <a:r>
              <a:rPr lang="en-US" sz="1600" dirty="0"/>
              <a:t>Cash flow positive</a:t>
            </a:r>
          </a:p>
          <a:p>
            <a:pPr lvl="1">
              <a:lnSpc>
                <a:spcPct val="140000"/>
              </a:lnSpc>
              <a:spcBef>
                <a:spcPct val="0"/>
              </a:spcBef>
              <a:buFont typeface="Wingdings" charset="2"/>
              <a:buChar char="§"/>
            </a:pPr>
            <a:r>
              <a:rPr lang="en-US" sz="1600" dirty="0"/>
              <a:t>Over 52% billings growth FY 2010 </a:t>
            </a:r>
            <a:r>
              <a:rPr lang="en-US" sz="1600" dirty="0" err="1"/>
              <a:t>vs</a:t>
            </a:r>
            <a:r>
              <a:rPr lang="en-US" sz="1600" dirty="0"/>
              <a:t> FY </a:t>
            </a:r>
            <a:r>
              <a:rPr lang="en-US" sz="1600" dirty="0" smtClean="0"/>
              <a:t>2009</a:t>
            </a:r>
          </a:p>
          <a:p>
            <a:pPr lvl="1">
              <a:lnSpc>
                <a:spcPct val="140000"/>
              </a:lnSpc>
              <a:spcBef>
                <a:spcPct val="0"/>
              </a:spcBef>
              <a:buFont typeface="Wingdings" charset="2"/>
              <a:buChar char="§"/>
            </a:pPr>
            <a:r>
              <a:rPr lang="en-US" sz="1600" dirty="0" smtClean="0"/>
              <a:t>7 consecutive quarters of record growth</a:t>
            </a:r>
            <a:endParaRPr lang="en-US" sz="1600" dirty="0"/>
          </a:p>
          <a:p>
            <a:pPr lvl="1">
              <a:lnSpc>
                <a:spcPct val="140000"/>
              </a:lnSpc>
              <a:spcBef>
                <a:spcPct val="0"/>
              </a:spcBef>
              <a:buFont typeface="Wingdings" charset="2"/>
              <a:buChar char="§"/>
            </a:pPr>
            <a:r>
              <a:rPr lang="en-US" sz="1600" dirty="0"/>
              <a:t>More than 2,200 new customers in FY 2010</a:t>
            </a:r>
          </a:p>
          <a:p>
            <a:endParaRPr lang="en-US" sz="3200" dirty="0"/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439735" y="990600"/>
            <a:ext cx="2416174" cy="158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 bwMode="auto">
          <a:xfrm>
            <a:off x="439735" y="6170613"/>
            <a:ext cx="2416174" cy="1587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9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6142" y="5216075"/>
            <a:ext cx="853853" cy="836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1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8603" y="4414752"/>
            <a:ext cx="728929" cy="648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23" descr="award_CODiE2009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52970" y="5284503"/>
            <a:ext cx="1164433" cy="693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21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928834" y="4369706"/>
            <a:ext cx="812704" cy="69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947" y="1154963"/>
            <a:ext cx="1090322" cy="1279208"/>
          </a:xfrm>
          <a:prstGeom prst="rect">
            <a:avLst/>
          </a:prstGeom>
        </p:spPr>
      </p:pic>
      <p:pic>
        <p:nvPicPr>
          <p:cNvPr id="17" name="Picture 16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388" y="2655018"/>
            <a:ext cx="1057457" cy="600679"/>
          </a:xfrm>
          <a:prstGeom prst="rect">
            <a:avLst/>
          </a:prstGeom>
        </p:spPr>
      </p:pic>
      <p:pic>
        <p:nvPicPr>
          <p:cNvPr id="19" name="Picture 18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6593" y="3493843"/>
            <a:ext cx="757186" cy="707600"/>
          </a:xfrm>
          <a:prstGeom prst="rect">
            <a:avLst/>
          </a:prstGeom>
        </p:spPr>
      </p:pic>
      <p:pic>
        <p:nvPicPr>
          <p:cNvPr id="20" name="Picture 19"/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669" y="2655015"/>
            <a:ext cx="813035" cy="691294"/>
          </a:xfrm>
          <a:prstGeom prst="rect">
            <a:avLst/>
          </a:prstGeom>
        </p:spPr>
      </p:pic>
      <p:pic>
        <p:nvPicPr>
          <p:cNvPr id="22" name="Picture 21"/>
          <p:cNvPicPr/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288" y="3529365"/>
            <a:ext cx="950713" cy="672078"/>
          </a:xfrm>
          <a:prstGeom prst="rect">
            <a:avLst/>
          </a:prstGeom>
        </p:spPr>
      </p:pic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16C71-8EAD-4A2C-9178-587D5DB4D104}" type="datetime1">
              <a:rPr lang="en-US" smtClean="0"/>
              <a:t>7/22/11</a:t>
            </a:fld>
            <a:endParaRPr 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B9D70-F935-0A4D-BDF0-1AA0CE92048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©2011 SugarCRM Inc.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979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67D1A4-7296-4A47-827B-24321EE3F463}" type="datetime1">
              <a:rPr lang="en-US" smtClean="0"/>
              <a:pPr>
                <a:defRPr/>
              </a:pPr>
              <a:t>7/22/11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©2011 SugarCRM Inc. All rights reserved.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D1FCDB-B38B-441C-836C-8ACED77E999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6" name="Picture 5" descr="Screen shot 2011-07-18 at 3.56.5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3147552"/>
            <a:ext cx="8966200" cy="2374900"/>
          </a:xfrm>
          <a:prstGeom prst="rect">
            <a:avLst/>
          </a:prstGeom>
        </p:spPr>
      </p:pic>
      <p:pic>
        <p:nvPicPr>
          <p:cNvPr id="8" name="Picture 7" descr="opensource-110x95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1371600"/>
            <a:ext cx="1397000" cy="1206500"/>
          </a:xfrm>
          <a:prstGeom prst="rect">
            <a:avLst/>
          </a:prstGeom>
        </p:spPr>
      </p:pic>
      <p:pic>
        <p:nvPicPr>
          <p:cNvPr id="7" name="Picture 6" descr="sugar_md_ope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295400"/>
            <a:ext cx="6649806" cy="4889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ycling_template_w_icons_06-01-07">
  <a:themeElements>
    <a:clrScheme name="Sugar_Template_final_06-30-2006 16">
      <a:dk1>
        <a:srgbClr val="4B4B4B"/>
      </a:dk1>
      <a:lt1>
        <a:srgbClr val="FFFFFF"/>
      </a:lt1>
      <a:dk2>
        <a:srgbClr val="C60C30"/>
      </a:dk2>
      <a:lt2>
        <a:srgbClr val="000000"/>
      </a:lt2>
      <a:accent1>
        <a:srgbClr val="0046AD"/>
      </a:accent1>
      <a:accent2>
        <a:srgbClr val="D2D2D2"/>
      </a:accent2>
      <a:accent3>
        <a:srgbClr val="FFFFFF"/>
      </a:accent3>
      <a:accent4>
        <a:srgbClr val="3F3F3F"/>
      </a:accent4>
      <a:accent5>
        <a:srgbClr val="AAB0D3"/>
      </a:accent5>
      <a:accent6>
        <a:srgbClr val="BEBEBE"/>
      </a:accent6>
      <a:hlink>
        <a:srgbClr val="137DED"/>
      </a:hlink>
      <a:folHlink>
        <a:srgbClr val="98C6EA"/>
      </a:folHlink>
    </a:clrScheme>
    <a:fontScheme name="Sugar_Template_final_06-30-200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ugar_Template_final_06-30-20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13">
        <a:dk1>
          <a:srgbClr val="636363"/>
        </a:dk1>
        <a:lt1>
          <a:srgbClr val="FFFFFF"/>
        </a:lt1>
        <a:dk2>
          <a:srgbClr val="E51A0E"/>
        </a:dk2>
        <a:lt2>
          <a:srgbClr val="000000"/>
        </a:lt2>
        <a:accent1>
          <a:srgbClr val="224F9C"/>
        </a:accent1>
        <a:accent2>
          <a:srgbClr val="AEC9D8"/>
        </a:accent2>
        <a:accent3>
          <a:srgbClr val="FFFFFF"/>
        </a:accent3>
        <a:accent4>
          <a:srgbClr val="535353"/>
        </a:accent4>
        <a:accent5>
          <a:srgbClr val="ABB2CB"/>
        </a:accent5>
        <a:accent6>
          <a:srgbClr val="9DB6C4"/>
        </a:accent6>
        <a:hlink>
          <a:srgbClr val="137DED"/>
        </a:hlink>
        <a:folHlink>
          <a:srgbClr val="D2D2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14">
        <a:dk1>
          <a:srgbClr val="616365"/>
        </a:dk1>
        <a:lt1>
          <a:srgbClr val="FFFFFF"/>
        </a:lt1>
        <a:dk2>
          <a:srgbClr val="C60C30"/>
        </a:dk2>
        <a:lt2>
          <a:srgbClr val="000000"/>
        </a:lt2>
        <a:accent1>
          <a:srgbClr val="0046AD"/>
        </a:accent1>
        <a:accent2>
          <a:srgbClr val="98C6EA"/>
        </a:accent2>
        <a:accent3>
          <a:srgbClr val="FFFFFF"/>
        </a:accent3>
        <a:accent4>
          <a:srgbClr val="525355"/>
        </a:accent4>
        <a:accent5>
          <a:srgbClr val="AAB0D3"/>
        </a:accent5>
        <a:accent6>
          <a:srgbClr val="89B3D4"/>
        </a:accent6>
        <a:hlink>
          <a:srgbClr val="137DED"/>
        </a:hlink>
        <a:folHlink>
          <a:srgbClr val="D2D2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15">
        <a:dk1>
          <a:srgbClr val="616365"/>
        </a:dk1>
        <a:lt1>
          <a:srgbClr val="FFFFFF"/>
        </a:lt1>
        <a:dk2>
          <a:srgbClr val="C60C30"/>
        </a:dk2>
        <a:lt2>
          <a:srgbClr val="000000"/>
        </a:lt2>
        <a:accent1>
          <a:srgbClr val="0046AD"/>
        </a:accent1>
        <a:accent2>
          <a:srgbClr val="D2D2D2"/>
        </a:accent2>
        <a:accent3>
          <a:srgbClr val="FFFFFF"/>
        </a:accent3>
        <a:accent4>
          <a:srgbClr val="525355"/>
        </a:accent4>
        <a:accent5>
          <a:srgbClr val="AAB0D3"/>
        </a:accent5>
        <a:accent6>
          <a:srgbClr val="BEBEBE"/>
        </a:accent6>
        <a:hlink>
          <a:srgbClr val="137DED"/>
        </a:hlink>
        <a:folHlink>
          <a:srgbClr val="98C6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16">
        <a:dk1>
          <a:srgbClr val="4B4B4B"/>
        </a:dk1>
        <a:lt1>
          <a:srgbClr val="FFFFFF"/>
        </a:lt1>
        <a:dk2>
          <a:srgbClr val="C60C30"/>
        </a:dk2>
        <a:lt2>
          <a:srgbClr val="000000"/>
        </a:lt2>
        <a:accent1>
          <a:srgbClr val="0046AD"/>
        </a:accent1>
        <a:accent2>
          <a:srgbClr val="D2D2D2"/>
        </a:accent2>
        <a:accent3>
          <a:srgbClr val="FFFFFF"/>
        </a:accent3>
        <a:accent4>
          <a:srgbClr val="3F3F3F"/>
        </a:accent4>
        <a:accent5>
          <a:srgbClr val="AAB0D3"/>
        </a:accent5>
        <a:accent6>
          <a:srgbClr val="BEBEBE"/>
        </a:accent6>
        <a:hlink>
          <a:srgbClr val="137DED"/>
        </a:hlink>
        <a:folHlink>
          <a:srgbClr val="98C6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2008_SugarCRM Cycing Template_COS">
  <a:themeElements>
    <a:clrScheme name="Sugar_Template_final_06-30-2006 16">
      <a:dk1>
        <a:srgbClr val="4B4B4B"/>
      </a:dk1>
      <a:lt1>
        <a:srgbClr val="FFFFFF"/>
      </a:lt1>
      <a:dk2>
        <a:srgbClr val="C60C30"/>
      </a:dk2>
      <a:lt2>
        <a:srgbClr val="000000"/>
      </a:lt2>
      <a:accent1>
        <a:srgbClr val="0046AD"/>
      </a:accent1>
      <a:accent2>
        <a:srgbClr val="D2D2D2"/>
      </a:accent2>
      <a:accent3>
        <a:srgbClr val="FFFFFF"/>
      </a:accent3>
      <a:accent4>
        <a:srgbClr val="3F3F3F"/>
      </a:accent4>
      <a:accent5>
        <a:srgbClr val="AAB0D3"/>
      </a:accent5>
      <a:accent6>
        <a:srgbClr val="BEBEBE"/>
      </a:accent6>
      <a:hlink>
        <a:srgbClr val="137DED"/>
      </a:hlink>
      <a:folHlink>
        <a:srgbClr val="98C6EA"/>
      </a:folHlink>
    </a:clrScheme>
    <a:fontScheme name="Sugar_Template_final_06-30-200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ugar_Template_final_06-30-20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gar_Template_final_06-30-2006 13">
        <a:dk1>
          <a:srgbClr val="636363"/>
        </a:dk1>
        <a:lt1>
          <a:srgbClr val="FFFFFF"/>
        </a:lt1>
        <a:dk2>
          <a:srgbClr val="E51A0E"/>
        </a:dk2>
        <a:lt2>
          <a:srgbClr val="000000"/>
        </a:lt2>
        <a:accent1>
          <a:srgbClr val="224F9C"/>
        </a:accent1>
        <a:accent2>
          <a:srgbClr val="AEC9D8"/>
        </a:accent2>
        <a:accent3>
          <a:srgbClr val="FFFFFF"/>
        </a:accent3>
        <a:accent4>
          <a:srgbClr val="535353"/>
        </a:accent4>
        <a:accent5>
          <a:srgbClr val="ABB2CB"/>
        </a:accent5>
        <a:accent6>
          <a:srgbClr val="9DB6C4"/>
        </a:accent6>
        <a:hlink>
          <a:srgbClr val="137DED"/>
        </a:hlink>
        <a:folHlink>
          <a:srgbClr val="D2D2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14">
        <a:dk1>
          <a:srgbClr val="616365"/>
        </a:dk1>
        <a:lt1>
          <a:srgbClr val="FFFFFF"/>
        </a:lt1>
        <a:dk2>
          <a:srgbClr val="C60C30"/>
        </a:dk2>
        <a:lt2>
          <a:srgbClr val="000000"/>
        </a:lt2>
        <a:accent1>
          <a:srgbClr val="0046AD"/>
        </a:accent1>
        <a:accent2>
          <a:srgbClr val="98C6EA"/>
        </a:accent2>
        <a:accent3>
          <a:srgbClr val="FFFFFF"/>
        </a:accent3>
        <a:accent4>
          <a:srgbClr val="525355"/>
        </a:accent4>
        <a:accent5>
          <a:srgbClr val="AAB0D3"/>
        </a:accent5>
        <a:accent6>
          <a:srgbClr val="89B3D4"/>
        </a:accent6>
        <a:hlink>
          <a:srgbClr val="137DED"/>
        </a:hlink>
        <a:folHlink>
          <a:srgbClr val="D2D2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15">
        <a:dk1>
          <a:srgbClr val="616365"/>
        </a:dk1>
        <a:lt1>
          <a:srgbClr val="FFFFFF"/>
        </a:lt1>
        <a:dk2>
          <a:srgbClr val="C60C30"/>
        </a:dk2>
        <a:lt2>
          <a:srgbClr val="000000"/>
        </a:lt2>
        <a:accent1>
          <a:srgbClr val="0046AD"/>
        </a:accent1>
        <a:accent2>
          <a:srgbClr val="D2D2D2"/>
        </a:accent2>
        <a:accent3>
          <a:srgbClr val="FFFFFF"/>
        </a:accent3>
        <a:accent4>
          <a:srgbClr val="525355"/>
        </a:accent4>
        <a:accent5>
          <a:srgbClr val="AAB0D3"/>
        </a:accent5>
        <a:accent6>
          <a:srgbClr val="BEBEBE"/>
        </a:accent6>
        <a:hlink>
          <a:srgbClr val="137DED"/>
        </a:hlink>
        <a:folHlink>
          <a:srgbClr val="98C6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gar_Template_final_06-30-2006 16">
        <a:dk1>
          <a:srgbClr val="4B4B4B"/>
        </a:dk1>
        <a:lt1>
          <a:srgbClr val="FFFFFF"/>
        </a:lt1>
        <a:dk2>
          <a:srgbClr val="C60C30"/>
        </a:dk2>
        <a:lt2>
          <a:srgbClr val="000000"/>
        </a:lt2>
        <a:accent1>
          <a:srgbClr val="0046AD"/>
        </a:accent1>
        <a:accent2>
          <a:srgbClr val="D2D2D2"/>
        </a:accent2>
        <a:accent3>
          <a:srgbClr val="FFFFFF"/>
        </a:accent3>
        <a:accent4>
          <a:srgbClr val="3F3F3F"/>
        </a:accent4>
        <a:accent5>
          <a:srgbClr val="AAB0D3"/>
        </a:accent5>
        <a:accent6>
          <a:srgbClr val="BEBEBE"/>
        </a:accent6>
        <a:hlink>
          <a:srgbClr val="137DED"/>
        </a:hlink>
        <a:folHlink>
          <a:srgbClr val="98C6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cycling_template_w_icons_06-01-07</Template>
  <TotalTime>36726</TotalTime>
  <Words>1211</Words>
  <Application>Microsoft Macintosh PowerPoint</Application>
  <PresentationFormat>On-screen Show (4:3)</PresentationFormat>
  <Paragraphs>221</Paragraphs>
  <Slides>29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cycling_template_w_icons_06-01-07</vt:lpstr>
      <vt:lpstr>1_2008_SugarCRM Cycing Template_COS</vt:lpstr>
      <vt:lpstr>Building An Application On The SugarCRM Platform </vt:lpstr>
      <vt:lpstr>Who Am I?</vt:lpstr>
      <vt:lpstr>My books</vt:lpstr>
      <vt:lpstr>PowerPoint Presentation</vt:lpstr>
      <vt:lpstr>What is CRM?</vt:lpstr>
      <vt:lpstr>PowerPoint Presentation</vt:lpstr>
      <vt:lpstr>PowerPoint Presentation</vt:lpstr>
      <vt:lpstr>SugarCRM: The World’s Fastest Growing CRM Company</vt:lpstr>
      <vt:lpstr>PowerPoint Presentation</vt:lpstr>
      <vt:lpstr>Why build on Sugar?</vt:lpstr>
      <vt:lpstr>Business Software</vt:lpstr>
      <vt:lpstr>Business Software ( Developers Perspective )</vt:lpstr>
      <vt:lpstr>Why not just use one of the million existing web frameworks?</vt:lpstr>
      <vt:lpstr>PowerPoint Presentation</vt:lpstr>
      <vt:lpstr>Modular Design</vt:lpstr>
      <vt:lpstr>MVC Framework</vt:lpstr>
      <vt:lpstr>Metadata Driven Views</vt:lpstr>
      <vt:lpstr>User Authentication and Access Control</vt:lpstr>
      <vt:lpstr>External Services Integration</vt:lpstr>
      <vt:lpstr>Web Services API</vt:lpstr>
      <vt:lpstr>Ease of Administration</vt:lpstr>
      <vt:lpstr>Easy to use developer tools</vt:lpstr>
      <vt:lpstr>Upgrade safeness</vt:lpstr>
      <vt:lpstr>So let’s build a business application</vt:lpstr>
      <vt:lpstr>MotivatiCon needs</vt:lpstr>
      <vt:lpstr>Demo Time!</vt:lpstr>
      <vt:lpstr>Resources</vt:lpstr>
      <vt:lpstr>SugarCRM Community</vt:lpstr>
      <vt:lpstr>Questions?</vt:lpstr>
    </vt:vector>
  </TitlesOfParts>
  <Company>SugarCRM,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John Mertic</cp:lastModifiedBy>
  <cp:revision>69</cp:revision>
  <dcterms:created xsi:type="dcterms:W3CDTF">2010-06-08T10:24:37Z</dcterms:created>
  <dcterms:modified xsi:type="dcterms:W3CDTF">2011-07-26T13:53:50Z</dcterms:modified>
</cp:coreProperties>
</file>